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sldIdLst>
    <p:sldId id="256" r:id="rId2"/>
    <p:sldId id="272" r:id="rId3"/>
    <p:sldId id="257" r:id="rId4"/>
    <p:sldId id="276" r:id="rId5"/>
    <p:sldId id="258" r:id="rId6"/>
    <p:sldId id="274"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5"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26BA7395-8D2D-4706-8BFB-1DDBCD221745}"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6BA7395-8D2D-4706-8BFB-1DDBCD221745}"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8" name="Slide Number Placeholder 7"/>
          <p:cNvSpPr>
            <a:spLocks noGrp="1"/>
          </p:cNvSpPr>
          <p:nvPr>
            <p:ph type="sldNum" sz="quarter" idx="11"/>
          </p:nvPr>
        </p:nvSpPr>
        <p:spPr/>
        <p:txBody>
          <a:bodyPr/>
          <a:lstStyle/>
          <a:p>
            <a:fld id="{26BA7395-8D2D-4706-8BFB-1DDBCD221745}" type="slidenum">
              <a:rPr lang="id-ID" smtClean="0"/>
              <a:pPr/>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B82618-E9D1-43D8-9076-7ED7F86F2EDE}" type="datetimeFigureOut">
              <a:rPr lang="id-ID" smtClean="0"/>
              <a:pPr/>
              <a:t>05/03/2018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156448" y="6422064"/>
            <a:ext cx="762000" cy="365125"/>
          </a:xfrm>
        </p:spPr>
        <p:txBody>
          <a:bodyPr/>
          <a:lstStyle/>
          <a:p>
            <a:fld id="{26BA7395-8D2D-4706-8BFB-1DDBCD22174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FB82618-E9D1-43D8-9076-7ED7F86F2EDE}" type="datetimeFigureOut">
              <a:rPr lang="id-ID" smtClean="0"/>
              <a:pPr/>
              <a:t>05/03/2018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6BA7395-8D2D-4706-8BFB-1DDBCD22174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FB82618-E9D1-43D8-9076-7ED7F86F2EDE}" type="datetimeFigureOut">
              <a:rPr lang="id-ID" smtClean="0"/>
              <a:pPr/>
              <a:t>05/03/2018</a:t>
            </a:fld>
            <a:endParaRPr lang="id-ID"/>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id-ID"/>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6BA7395-8D2D-4706-8BFB-1DDBCD221745}"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3337560"/>
            <a:ext cx="8000588" cy="2301240"/>
          </a:xfrm>
        </p:spPr>
        <p:txBody>
          <a:bodyPr>
            <a:normAutofit/>
          </a:bodyPr>
          <a:lstStyle/>
          <a:p>
            <a:r>
              <a:rPr lang="id-ID" dirty="0" smtClean="0"/>
              <a:t>UNIVERSITAS </a:t>
            </a:r>
            <a:r>
              <a:rPr lang="id-ID" dirty="0" smtClean="0"/>
              <a:t/>
            </a:r>
            <a:br>
              <a:rPr lang="id-ID" dirty="0" smtClean="0"/>
            </a:br>
            <a:r>
              <a:rPr lang="id-ID" dirty="0" smtClean="0"/>
              <a:t>PROF</a:t>
            </a:r>
            <a:r>
              <a:rPr lang="id-ID" dirty="0" smtClean="0"/>
              <a:t>. DR. HAZAIRIN, </a:t>
            </a:r>
            <a:r>
              <a:rPr lang="id-ID" dirty="0" smtClean="0"/>
              <a:t>SH</a:t>
            </a:r>
            <a:br>
              <a:rPr lang="id-ID" dirty="0" smtClean="0"/>
            </a:br>
            <a:r>
              <a:rPr lang="id-ID" sz="2000" dirty="0" smtClean="0"/>
              <a:t>lembaga penjaminan mutu (LPM)</a:t>
            </a:r>
            <a:r>
              <a:rPr lang="id-ID" dirty="0" smtClean="0"/>
              <a:t/>
            </a:r>
            <a:br>
              <a:rPr lang="id-ID" dirty="0" smtClean="0"/>
            </a:br>
            <a:r>
              <a:rPr lang="id-ID" sz="1600" dirty="0" smtClean="0"/>
              <a:t>28 Februari 2018 </a:t>
            </a:r>
            <a:endParaRPr lang="id-ID" sz="1600" dirty="0"/>
          </a:p>
        </p:txBody>
      </p:sp>
      <p:sp>
        <p:nvSpPr>
          <p:cNvPr id="3" name="Subtitle 2"/>
          <p:cNvSpPr>
            <a:spLocks noGrp="1"/>
          </p:cNvSpPr>
          <p:nvPr>
            <p:ph type="subTitle" idx="1"/>
          </p:nvPr>
        </p:nvSpPr>
        <p:spPr/>
        <p:txBody>
          <a:bodyPr>
            <a:normAutofit/>
          </a:bodyPr>
          <a:lstStyle/>
          <a:p>
            <a:r>
              <a:rPr lang="id-ID" sz="2800" b="1" dirty="0" smtClean="0"/>
              <a:t>SOSIALISASI  SURAT KETERANGAN PENDAMPING IJAZAH (SKPI) </a:t>
            </a:r>
            <a:endParaRPr lang="id-ID"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id-ID" sz="2400" dirty="0" smtClean="0"/>
              <a:t>Kedudukan dan Distribusi Nilai Kegiatan Satuan Kredit Prestasi</a:t>
            </a:r>
            <a:br>
              <a:rPr lang="id-ID" sz="2400" dirty="0" smtClean="0"/>
            </a:br>
            <a:endParaRPr lang="id-ID" sz="2400" dirty="0"/>
          </a:p>
        </p:txBody>
      </p:sp>
      <p:sp>
        <p:nvSpPr>
          <p:cNvPr id="3" name="Content Placeholder 2"/>
          <p:cNvSpPr>
            <a:spLocks noGrp="1"/>
          </p:cNvSpPr>
          <p:nvPr>
            <p:ph idx="1"/>
          </p:nvPr>
        </p:nvSpPr>
        <p:spPr/>
        <p:txBody>
          <a:bodyPr>
            <a:normAutofit fontScale="70000" lnSpcReduction="20000"/>
          </a:bodyPr>
          <a:lstStyle/>
          <a:p>
            <a:pPr lvl="0"/>
            <a:r>
              <a:rPr lang="id-ID" dirty="0" smtClean="0"/>
              <a:t>Kedudukan</a:t>
            </a:r>
          </a:p>
          <a:p>
            <a:pPr algn="just">
              <a:buNone/>
            </a:pPr>
            <a:r>
              <a:rPr lang="id-ID" dirty="0" smtClean="0"/>
              <a:t>	Nilai SKPI merupakan akumulasi nilai kegiatan ekstrakurikuler dan kegiatan nonkurikuler yang dinyatakan dalam bentuk skp pada akhir masa studi. Nilai pada SKPI merupakan prasyarat untuk mengikuti yudisium serta bersama-sama dengan Transkrip Akademik dipakai sebagai Bukti Penilaian wisudawan teladan.</a:t>
            </a:r>
          </a:p>
          <a:p>
            <a:pPr lvl="0"/>
            <a:r>
              <a:rPr lang="id-ID" dirty="0" smtClean="0"/>
              <a:t>Distribusi Nilai SKPI</a:t>
            </a:r>
          </a:p>
          <a:p>
            <a:pPr>
              <a:buNone/>
            </a:pPr>
            <a:r>
              <a:rPr lang="id-ID" dirty="0" smtClean="0"/>
              <a:t>	Distribusi nilai SKPI terdiri atas:</a:t>
            </a:r>
          </a:p>
          <a:p>
            <a:pPr>
              <a:buNone/>
            </a:pPr>
            <a:r>
              <a:rPr lang="id-ID" dirty="0" smtClean="0"/>
              <a:t>		Kegiatan wajib Universitas;</a:t>
            </a:r>
          </a:p>
          <a:p>
            <a:pPr>
              <a:buNone/>
            </a:pPr>
            <a:r>
              <a:rPr lang="id-ID" dirty="0" smtClean="0"/>
              <a:t>		Kegiatan yang diselenggarakan oleh fakultas serta 	program studi;</a:t>
            </a:r>
          </a:p>
          <a:p>
            <a:r>
              <a:rPr lang="id-ID" dirty="0" smtClean="0"/>
              <a:t>Kegiatan yang diselenggarakan di luar fakultas serta program studi.</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115328" cy="5768997"/>
          </a:xfrm>
        </p:spPr>
        <p:txBody>
          <a:bodyPr>
            <a:normAutofit fontScale="92500" lnSpcReduction="20000"/>
          </a:bodyPr>
          <a:lstStyle/>
          <a:p>
            <a:pPr lvl="0"/>
            <a:r>
              <a:rPr lang="id-ID" dirty="0" smtClean="0"/>
              <a:t>Pelaksanaan Kegiatan </a:t>
            </a:r>
          </a:p>
          <a:p>
            <a:pPr lvl="0">
              <a:buFont typeface="Wingdings" pitchFamily="2" charset="2"/>
              <a:buChar char="ü"/>
            </a:pPr>
            <a:r>
              <a:rPr lang="id-ID" dirty="0" smtClean="0"/>
              <a:t>Kegiatan kemahasiswaan dapat dilaksanakan di luar kegiatan yang sudah terjadwal.</a:t>
            </a:r>
          </a:p>
          <a:p>
            <a:pPr lvl="0">
              <a:buFont typeface="Wingdings" pitchFamily="2" charset="2"/>
              <a:buChar char="ü"/>
            </a:pPr>
            <a:r>
              <a:rPr lang="id-ID" dirty="0" smtClean="0"/>
              <a:t> Kegiatan kemahasiswaan dapat di selenggarakan oleh mahasiswa. </a:t>
            </a:r>
          </a:p>
          <a:p>
            <a:pPr lvl="0">
              <a:buFont typeface="Wingdings" pitchFamily="2" charset="2"/>
              <a:buChar char="ü"/>
            </a:pPr>
            <a:r>
              <a:rPr lang="id-ID" dirty="0" smtClean="0"/>
              <a:t>Kegiatan yang diikuti oleh mahasiswa terdiri dari kegiatan internal kampus dan eksternal kampus. </a:t>
            </a:r>
          </a:p>
          <a:p>
            <a:pPr lvl="0"/>
            <a:r>
              <a:rPr lang="id-ID" dirty="0" smtClean="0"/>
              <a:t>Beban Perolehan skp</a:t>
            </a:r>
          </a:p>
          <a:p>
            <a:pPr>
              <a:buFont typeface="Wingdings" pitchFamily="2" charset="2"/>
              <a:buChar char="ü"/>
            </a:pPr>
            <a:r>
              <a:rPr lang="id-ID" dirty="0" smtClean="0"/>
              <a:t>Mahasiswa UNIHAZ pada semester pertama harus memperoleh nilai minimum 20 skp.</a:t>
            </a:r>
          </a:p>
          <a:p>
            <a:pPr>
              <a:buFont typeface="Wingdings" pitchFamily="2" charset="2"/>
              <a:buChar char="ü"/>
            </a:pPr>
            <a:r>
              <a:rPr lang="id-ID" dirty="0" smtClean="0"/>
              <a:t>Mahasiswa pindahan atau alih jenjang (dari luar Universitas Prof. Dr. Hazairin, SH.) juga harus memperoleh 20 skp wajib dimaksud.</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lvl="0"/>
            <a:r>
              <a:rPr lang="id-ID" sz="3200" dirty="0" smtClean="0"/>
              <a:t>Pelaksanaan kegiatan kemahasiswaan sesuai kalender akademik UNIHAZ, yang dibagi menjadi 2 (dua) semester:</a:t>
            </a:r>
            <a:endParaRPr lang="id-ID" sz="2800" dirty="0" smtClean="0"/>
          </a:p>
          <a:p>
            <a:pPr>
              <a:buNone/>
            </a:pPr>
            <a:r>
              <a:rPr lang="id-ID" sz="3200" dirty="0" smtClean="0"/>
              <a:t>	- Semester gasal (I, III,V,VII);</a:t>
            </a:r>
            <a:endParaRPr lang="id-ID" sz="2800" dirty="0" smtClean="0"/>
          </a:p>
          <a:p>
            <a:pPr>
              <a:buNone/>
            </a:pPr>
            <a:r>
              <a:rPr lang="id-ID" sz="3200" dirty="0" smtClean="0"/>
              <a:t>	- Semester genap (II, IV, VI, VIII).  </a:t>
            </a:r>
            <a:endParaRPr lang="id-ID" sz="2800" dirty="0" smtClean="0"/>
          </a:p>
          <a:p>
            <a:pPr lvl="0"/>
            <a:r>
              <a:rPr lang="id-ID" sz="3200" dirty="0" smtClean="0"/>
              <a:t>Setiap mahasiswa harus mengikuti kegiatan wajib universitas.</a:t>
            </a:r>
            <a:endParaRPr lang="id-ID" sz="2800" dirty="0" smtClean="0"/>
          </a:p>
          <a:p>
            <a:pPr lvl="0"/>
            <a:r>
              <a:rPr lang="id-ID" sz="3200" dirty="0" smtClean="0"/>
              <a:t>Setiap mahasiswa wajib memiliki nilai dalam kegiatan:</a:t>
            </a:r>
          </a:p>
          <a:p>
            <a:pPr lvl="0">
              <a:buFont typeface="Wingdings" pitchFamily="2" charset="2"/>
              <a:buChar char="ü"/>
            </a:pPr>
            <a:r>
              <a:rPr lang="id-ID" sz="3200" dirty="0" smtClean="0"/>
              <a:t>bidang organisasi dan kepemimpinan, </a:t>
            </a:r>
          </a:p>
          <a:p>
            <a:pPr lvl="0">
              <a:buFont typeface="Wingdings" pitchFamily="2" charset="2"/>
              <a:buChar char="ü"/>
            </a:pPr>
            <a:r>
              <a:rPr lang="id-ID" sz="3200" dirty="0" smtClean="0"/>
              <a:t>bidang penalaran dan keilmuan</a:t>
            </a:r>
          </a:p>
          <a:p>
            <a:pPr lvl="0">
              <a:buFont typeface="Wingdings" pitchFamily="2" charset="2"/>
              <a:buChar char="ü"/>
            </a:pPr>
            <a:r>
              <a:rPr lang="id-ID" sz="3200" dirty="0" smtClean="0"/>
              <a:t>minat dan bakat </a:t>
            </a:r>
          </a:p>
          <a:p>
            <a:pPr lvl="0">
              <a:buFont typeface="Wingdings" pitchFamily="2" charset="2"/>
              <a:buChar char="ü"/>
            </a:pPr>
            <a:r>
              <a:rPr lang="id-ID" sz="3200" dirty="0" smtClean="0"/>
              <a:t> kepedulian sosial.</a:t>
            </a:r>
            <a:endParaRPr lang="id-ID" sz="2800" dirty="0" smtClean="0"/>
          </a:p>
          <a:p>
            <a:pPr>
              <a:buNone/>
            </a:pPr>
            <a:endParaRPr lang="id-ID" dirty="0"/>
          </a:p>
        </p:txBody>
      </p:sp>
      <p:sp>
        <p:nvSpPr>
          <p:cNvPr id="4" name="Title 3"/>
          <p:cNvSpPr>
            <a:spLocks noGrp="1"/>
          </p:cNvSpPr>
          <p:nvPr>
            <p:ph type="title"/>
          </p:nvPr>
        </p:nvSpPr>
        <p:spPr/>
        <p:txBody>
          <a:bodyPr>
            <a:normAutofit fontScale="90000"/>
          </a:bodyPr>
          <a:lstStyle/>
          <a:p>
            <a:pPr lvl="1"/>
            <a:r>
              <a:rPr lang="id-ID" sz="2800" b="1" dirty="0" smtClean="0">
                <a:solidFill>
                  <a:schemeClr val="tx1"/>
                </a:solidFill>
              </a:rPr>
              <a:t>PELAKSANAAN DAN BIDANG KEGIATAN KEMAHASISWAAN</a:t>
            </a:r>
            <a:r>
              <a:rPr lang="id-ID" sz="2400" dirty="0" smtClean="0"/>
              <a:t/>
            </a:r>
            <a:br>
              <a:rPr lang="id-ID" sz="2400" dirty="0" smtClean="0"/>
            </a:br>
            <a:r>
              <a:rPr lang="id-ID" sz="3200" b="1" dirty="0" smtClean="0"/>
              <a:t> </a:t>
            </a:r>
            <a:r>
              <a:rPr lang="id-ID" sz="2800" dirty="0" smtClean="0"/>
              <a:t/>
            </a:r>
            <a:br>
              <a:rPr lang="id-ID" sz="2800" dirty="0" smtClean="0"/>
            </a:b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dirty="0" smtClean="0"/>
              <a:t>Sistem penilaian kegiatan kemahasiswaan didasarkan pada bidang-bidang berikut:</a:t>
            </a:r>
            <a:r>
              <a:rPr lang="id-ID" dirty="0" smtClean="0"/>
              <a:t/>
            </a:r>
            <a:br>
              <a:rPr lang="id-ID" dirty="0" smtClean="0"/>
            </a:br>
            <a:endParaRPr lang="id-ID" dirty="0"/>
          </a:p>
        </p:txBody>
      </p:sp>
      <p:sp>
        <p:nvSpPr>
          <p:cNvPr id="3" name="Content Placeholder 2"/>
          <p:cNvSpPr>
            <a:spLocks noGrp="1"/>
          </p:cNvSpPr>
          <p:nvPr>
            <p:ph idx="1"/>
          </p:nvPr>
        </p:nvSpPr>
        <p:spPr>
          <a:xfrm>
            <a:off x="457200" y="1142984"/>
            <a:ext cx="8329642" cy="4983179"/>
          </a:xfrm>
        </p:spPr>
        <p:txBody>
          <a:bodyPr>
            <a:normAutofit fontScale="47500" lnSpcReduction="20000"/>
          </a:bodyPr>
          <a:lstStyle/>
          <a:p>
            <a:pPr lvl="0"/>
            <a:r>
              <a:rPr lang="id-ID" dirty="0" smtClean="0"/>
              <a:t>Bidang Kegiatan Organisasi dan Kepemimpinan</a:t>
            </a:r>
          </a:p>
          <a:p>
            <a:pPr>
              <a:buNone/>
            </a:pPr>
            <a:r>
              <a:rPr lang="id-ID" dirty="0" smtClean="0"/>
              <a:t>	Penilaian untuk bidang organisasi dan kepemimpinan terdiri atas penilaian keaktifan dalam kepengurusan ormawa.</a:t>
            </a:r>
          </a:p>
          <a:p>
            <a:pPr lvl="0"/>
            <a:r>
              <a:rPr lang="id-ID" dirty="0" smtClean="0"/>
              <a:t>Bidang Kegiatan Penalaran dan Keilmuan</a:t>
            </a:r>
          </a:p>
          <a:p>
            <a:pPr lvl="0">
              <a:buFont typeface="Wingdings" pitchFamily="2" charset="2"/>
              <a:buChar char="ü"/>
            </a:pPr>
            <a:r>
              <a:rPr lang="id-ID" dirty="0" smtClean="0"/>
              <a:t>Penilaian dalam memperoleh lomba karya tulis ilmiah;</a:t>
            </a:r>
          </a:p>
          <a:p>
            <a:pPr lvl="0">
              <a:buFont typeface="Wingdings" pitchFamily="2" charset="2"/>
              <a:buChar char="ü"/>
            </a:pPr>
            <a:r>
              <a:rPr lang="id-ID" dirty="0" smtClean="0"/>
              <a:t>Penilaian dalam memperoleh prestasi kegiatan kreatifitas dan inovasi mahasiswa;</a:t>
            </a:r>
          </a:p>
          <a:p>
            <a:pPr lvl="0">
              <a:buFont typeface="Wingdings" pitchFamily="2" charset="2"/>
              <a:buChar char="ü"/>
            </a:pPr>
            <a:r>
              <a:rPr lang="id-ID" sz="2900" dirty="0" smtClean="0"/>
              <a:t>Penilaian dalam kegiatan forum ilmiah (seminar, workshop, kuliah tamu, penelitian, memberikan pelatihan, dan lain-lain);</a:t>
            </a:r>
          </a:p>
          <a:p>
            <a:pPr lvl="0">
              <a:buFont typeface="Wingdings" pitchFamily="2" charset="2"/>
              <a:buChar char="ü"/>
            </a:pPr>
            <a:r>
              <a:rPr lang="id-ID" sz="2900" dirty="0" smtClean="0"/>
              <a:t>Penilaian dalam kegiatan yang menghasilkan karya ilmiah dan/atau karya tulis populer, baik yang dipublikasikan maupun yang tidak dipublikasikan; dan</a:t>
            </a:r>
          </a:p>
          <a:p>
            <a:pPr lvl="0">
              <a:buFont typeface="Wingdings" pitchFamily="2" charset="2"/>
              <a:buChar char="ü"/>
            </a:pPr>
            <a:r>
              <a:rPr lang="id-ID" sz="2900" dirty="0" smtClean="0"/>
              <a:t>Penilaian dalam kompetisi ilmiah nonkarya tulis (mawapres, debat mahasiswa, dsb.)</a:t>
            </a:r>
          </a:p>
          <a:p>
            <a:pPr lvl="0"/>
            <a:r>
              <a:rPr lang="id-ID" dirty="0" smtClean="0"/>
              <a:t>Bidang Kegiatan Minat dan Bakat </a:t>
            </a:r>
          </a:p>
          <a:p>
            <a:pPr lvl="0">
              <a:buFont typeface="Wingdings" pitchFamily="2" charset="2"/>
              <a:buChar char="ü"/>
            </a:pPr>
            <a:r>
              <a:rPr lang="id-ID" dirty="0" smtClean="0"/>
              <a:t>Penilaian dalam hal keaktifan sebagai pengurus atau anggota unit kegiatan mahasiswa (UKM); dan</a:t>
            </a:r>
          </a:p>
          <a:p>
            <a:pPr lvl="0">
              <a:buFont typeface="Wingdings" pitchFamily="2" charset="2"/>
              <a:buChar char="ü"/>
            </a:pPr>
            <a:r>
              <a:rPr lang="id-ID" dirty="0" smtClean="0"/>
              <a:t>Penilaian dalam memperoleh prestasi kegiatan minat dan bakat.</a:t>
            </a:r>
          </a:p>
          <a:p>
            <a:pPr lvl="0"/>
            <a:r>
              <a:rPr lang="id-ID" dirty="0" smtClean="0"/>
              <a:t>Bidang Kegiatan Kepedulian Sosial </a:t>
            </a:r>
          </a:p>
          <a:p>
            <a:pPr lvl="0">
              <a:buFont typeface="Wingdings" pitchFamily="2" charset="2"/>
              <a:buChar char="ü"/>
            </a:pPr>
            <a:r>
              <a:rPr lang="id-ID" dirty="0" smtClean="0"/>
              <a:t>Penilaian keaktifan dalam kepedulian sosial; dan</a:t>
            </a:r>
          </a:p>
          <a:p>
            <a:pPr lvl="0">
              <a:buFont typeface="Wingdings" pitchFamily="2" charset="2"/>
              <a:buChar char="ü"/>
            </a:pPr>
            <a:r>
              <a:rPr lang="id-ID" dirty="0" smtClean="0"/>
              <a:t>Penilaian partisipasi dan aktivitas lain di bidang sosial.</a:t>
            </a:r>
          </a:p>
          <a:p>
            <a:pPr lvl="0"/>
            <a:r>
              <a:rPr lang="id-ID" dirty="0" smtClean="0"/>
              <a:t>Bidang Kegiatan Lainnya</a:t>
            </a:r>
          </a:p>
          <a:p>
            <a:pPr>
              <a:buFont typeface="Wingdings" pitchFamily="2" charset="2"/>
              <a:buChar char="ü"/>
            </a:pPr>
            <a:r>
              <a:rPr lang="id-ID" dirty="0" smtClean="0"/>
              <a:t>Penilaian untuk bidang kegiatan yang tidak termasuk kegiatan tersebut di atas.</a:t>
            </a:r>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smtClean="0"/>
              <a:t>Kriteria predikat pada transkrip SKPI sebagai berikut:</a:t>
            </a:r>
            <a:r>
              <a:rPr lang="id-ID" dirty="0" smtClean="0"/>
              <a:t/>
            </a:r>
            <a:br>
              <a:rPr lang="id-ID" dirty="0" smtClean="0"/>
            </a:br>
            <a:endParaRPr lang="id-ID" dirty="0"/>
          </a:p>
        </p:txBody>
      </p:sp>
      <p:sp>
        <p:nvSpPr>
          <p:cNvPr id="3" name="Content Placeholder 2"/>
          <p:cNvSpPr>
            <a:spLocks noGrp="1"/>
          </p:cNvSpPr>
          <p:nvPr>
            <p:ph idx="1"/>
          </p:nvPr>
        </p:nvSpPr>
        <p:spPr>
          <a:xfrm>
            <a:off x="457200" y="1600200"/>
            <a:ext cx="8258204" cy="4525963"/>
          </a:xfrm>
        </p:spPr>
        <p:txBody>
          <a:bodyPr>
            <a:normAutofit/>
          </a:bodyPr>
          <a:lstStyle/>
          <a:p>
            <a:pPr lvl="0" algn="just"/>
            <a:r>
              <a:rPr lang="id-ID" dirty="0" smtClean="0"/>
              <a:t>Sangat Baik, apabila mahasiswa mengumpulkan lebih dari 251 skp;</a:t>
            </a:r>
          </a:p>
          <a:p>
            <a:pPr lvl="0" algn="just"/>
            <a:r>
              <a:rPr lang="id-ID" dirty="0" smtClean="0"/>
              <a:t>Baik, apabila mahasiswa mengumpulkan nilai 151 skp sampai dengan 250 skp;</a:t>
            </a:r>
          </a:p>
          <a:p>
            <a:pPr lvl="0" algn="just"/>
            <a:r>
              <a:rPr lang="id-ID" dirty="0" smtClean="0"/>
              <a:t>Cukup, apabila mahasiswa mengumpulkan nilai 80 skp sampai dengan 150 skp.</a:t>
            </a:r>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dirty="0" smtClean="0"/>
              <a:t>Nilai kegiatan kemahasiswaan dinyatakan valid apabila bukti keikutsertaan ditandatangani oleh salah satu pihak berikut:</a:t>
            </a:r>
            <a:r>
              <a:rPr lang="id-ID" dirty="0" smtClean="0"/>
              <a:t/>
            </a:r>
            <a:br>
              <a:rPr lang="id-ID" dirty="0" smtClean="0"/>
            </a:br>
            <a:endParaRPr lang="id-ID" dirty="0"/>
          </a:p>
        </p:txBody>
      </p:sp>
      <p:sp>
        <p:nvSpPr>
          <p:cNvPr id="3" name="Content Placeholder 2"/>
          <p:cNvSpPr>
            <a:spLocks noGrp="1"/>
          </p:cNvSpPr>
          <p:nvPr>
            <p:ph idx="1"/>
          </p:nvPr>
        </p:nvSpPr>
        <p:spPr/>
        <p:txBody>
          <a:bodyPr>
            <a:normAutofit lnSpcReduction="10000"/>
          </a:bodyPr>
          <a:lstStyle/>
          <a:p>
            <a:pPr lvl="0"/>
            <a:r>
              <a:rPr lang="id-ID" sz="2400" dirty="0" smtClean="0"/>
              <a:t>Panitia atau institusi penyelenggara kegiatan;</a:t>
            </a:r>
          </a:p>
          <a:p>
            <a:pPr lvl="0"/>
            <a:r>
              <a:rPr lang="id-ID" sz="2400" dirty="0" smtClean="0"/>
              <a:t>Dosen Pembina UKM untuk kegiatan kemahasiswaan yang terkait dengan UKM;</a:t>
            </a:r>
          </a:p>
          <a:p>
            <a:pPr lvl="0"/>
            <a:r>
              <a:rPr lang="id-ID" sz="2400" dirty="0" smtClean="0"/>
              <a:t>Ketua jurusan/program studi untuk kegiatan kemahasiswaan yang dilaksanakan pada tingkat jurusan/program studi;</a:t>
            </a:r>
          </a:p>
          <a:p>
            <a:pPr lvl="0"/>
            <a:r>
              <a:rPr lang="id-ID" sz="2400" dirty="0" smtClean="0"/>
              <a:t>Dekan atau Wakil Dekan untuk kegiatan kemahasiswaan yang dilaksanakan pada tingkat fakultas;</a:t>
            </a:r>
          </a:p>
          <a:p>
            <a:pPr lvl="0"/>
            <a:r>
              <a:rPr lang="id-ID" sz="2400" dirty="0" smtClean="0"/>
              <a:t>Rektor atau Wakil Rektor untuk kegiatan kemahasiswaan yang dilaksanakan pada tingkat universitas.</a:t>
            </a:r>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dirty="0" smtClean="0"/>
              <a:t>Penilaian skp dilakukan berdasarkan bukti-bukti sebagai berikut:</a:t>
            </a:r>
            <a:r>
              <a:rPr lang="id-ID" dirty="0" smtClean="0"/>
              <a:t/>
            </a:r>
            <a:br>
              <a:rPr lang="id-ID" dirty="0" smtClean="0"/>
            </a:br>
            <a:endParaRPr lang="id-ID" dirty="0"/>
          </a:p>
        </p:txBody>
      </p:sp>
      <p:sp>
        <p:nvSpPr>
          <p:cNvPr id="3" name="Content Placeholder 2"/>
          <p:cNvSpPr>
            <a:spLocks noGrp="1"/>
          </p:cNvSpPr>
          <p:nvPr>
            <p:ph idx="1"/>
          </p:nvPr>
        </p:nvSpPr>
        <p:spPr/>
        <p:txBody>
          <a:bodyPr/>
          <a:lstStyle/>
          <a:p>
            <a:pPr lvl="0"/>
            <a:r>
              <a:rPr lang="id-ID" dirty="0" smtClean="0"/>
              <a:t>Sertifikat/Piagam/Piala/Medali/Vandel atau bentuk penghargaan lain;</a:t>
            </a:r>
          </a:p>
          <a:p>
            <a:pPr lvl="0"/>
            <a:r>
              <a:rPr lang="id-ID" dirty="0" smtClean="0"/>
              <a:t>Surat Perintah/Surat Tugas/Surat Ijin;</a:t>
            </a:r>
          </a:p>
          <a:p>
            <a:pPr lvl="0"/>
            <a:r>
              <a:rPr lang="id-ID" dirty="0" smtClean="0"/>
              <a:t>Daftar Hadir (untuk Kegiatan Reguler);</a:t>
            </a:r>
          </a:p>
          <a:p>
            <a:pPr lvl="0"/>
            <a:r>
              <a:rPr lang="id-ID" dirty="0" smtClean="0"/>
              <a:t>Karya Nyata dan/atau Dokumentasinya.</a:t>
            </a:r>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Administrasi proses pengisian SKPI</a:t>
            </a:r>
            <a:endParaRPr lang="id-ID" dirty="0"/>
          </a:p>
        </p:txBody>
      </p:sp>
      <p:sp>
        <p:nvSpPr>
          <p:cNvPr id="3" name="Content Placeholder 2"/>
          <p:cNvSpPr>
            <a:spLocks noGrp="1"/>
          </p:cNvSpPr>
          <p:nvPr>
            <p:ph idx="1"/>
          </p:nvPr>
        </p:nvSpPr>
        <p:spPr/>
        <p:txBody>
          <a:bodyPr/>
          <a:lstStyle/>
          <a:p>
            <a:pPr algn="just">
              <a:buNone/>
            </a:pPr>
            <a:r>
              <a:rPr lang="id-ID" dirty="0" smtClean="0"/>
              <a:t>	Administrasi proses pengisian SKPI didasarkan pada SOP yang isinya meliputi instuksi kerja bagi Fakultas, instruksi kerja bagi Prodi, instruksi kerja bagi Laboratorium Bahasa, instruksi kerja bagi Laboratorium Komputer, instruksi kerja bagi Dosen PA, instruksi kerja bagi mahasiswa, dan instruksi kerja bagi BAAK.</a:t>
            </a:r>
          </a:p>
          <a:p>
            <a:pPr>
              <a:buNone/>
            </a:pP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r>
            <a:br>
              <a:rPr lang="id-ID" dirty="0" smtClean="0"/>
            </a:br>
            <a:r>
              <a:rPr lang="id-ID" dirty="0" smtClean="0"/>
              <a:t/>
            </a:r>
            <a:br>
              <a:rPr lang="id-ID" dirty="0" smtClean="0"/>
            </a:br>
            <a:r>
              <a:rPr lang="id-ID" dirty="0" smtClean="0"/>
              <a:t>Penilainan Kegiatan dalam skp</a:t>
            </a:r>
            <a:br>
              <a:rPr lang="id-ID" dirty="0" smtClean="0"/>
            </a:br>
            <a:r>
              <a:rPr lang="id-ID" dirty="0" smtClean="0"/>
              <a:t/>
            </a:r>
            <a:br>
              <a:rPr lang="id-ID" dirty="0" smtClean="0"/>
            </a:br>
            <a:r>
              <a:rPr lang="id-ID" dirty="0" smtClean="0"/>
              <a:t> </a:t>
            </a:r>
            <a:br>
              <a:rPr lang="id-ID" dirty="0" smtClean="0"/>
            </a:br>
            <a:r>
              <a:rPr lang="id-ID" dirty="0" smtClean="0"/>
              <a:t>Kegiatan </a:t>
            </a:r>
            <a:r>
              <a:rPr lang="id-ID" dirty="0" smtClean="0"/>
              <a:t>wajib Universitas</a:t>
            </a:r>
            <a:endParaRPr lang="id-ID" dirty="0"/>
          </a:p>
        </p:txBody>
      </p:sp>
      <p:graphicFrame>
        <p:nvGraphicFramePr>
          <p:cNvPr id="4" name="Content Placeholder 3"/>
          <p:cNvGraphicFramePr>
            <a:graphicFrameLocks noGrp="1"/>
          </p:cNvGraphicFramePr>
          <p:nvPr>
            <p:ph idx="1"/>
          </p:nvPr>
        </p:nvGraphicFramePr>
        <p:xfrm>
          <a:off x="500034" y="3071810"/>
          <a:ext cx="7858179" cy="3214709"/>
        </p:xfrm>
        <a:graphic>
          <a:graphicData uri="http://schemas.openxmlformats.org/drawingml/2006/table">
            <a:tbl>
              <a:tblPr>
                <a:tableStyleId>{5A111915-BE36-4E01-A7E5-04B1672EAD32}</a:tableStyleId>
              </a:tblPr>
              <a:tblGrid>
                <a:gridCol w="511612"/>
                <a:gridCol w="2129921"/>
                <a:gridCol w="2220575"/>
                <a:gridCol w="1341859"/>
                <a:gridCol w="1654212"/>
              </a:tblGrid>
              <a:tr h="1669592">
                <a:tc>
                  <a:txBody>
                    <a:bodyPr/>
                    <a:lstStyle/>
                    <a:p>
                      <a:pPr algn="ctr">
                        <a:lnSpc>
                          <a:spcPct val="150000"/>
                        </a:lnSpc>
                        <a:spcAft>
                          <a:spcPts val="0"/>
                        </a:spcAft>
                      </a:pPr>
                      <a:r>
                        <a:rPr lang="id-ID" sz="1600" dirty="0"/>
                        <a:t>No.</a:t>
                      </a:r>
                      <a:endParaRPr lang="id-ID" sz="16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50000"/>
                        </a:lnSpc>
                        <a:spcAft>
                          <a:spcPts val="0"/>
                        </a:spcAft>
                      </a:pPr>
                      <a:r>
                        <a:rPr lang="id-ID" sz="1600" dirty="0"/>
                        <a:t>Kegiatan</a:t>
                      </a:r>
                      <a:endParaRPr lang="id-ID" sz="16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50000"/>
                        </a:lnSpc>
                        <a:spcAft>
                          <a:spcPts val="0"/>
                        </a:spcAft>
                      </a:pPr>
                      <a:r>
                        <a:rPr lang="id-ID" sz="1600" dirty="0"/>
                        <a:t>Partisipasi dan/Prestasi yang diperoleh</a:t>
                      </a:r>
                      <a:endParaRPr lang="id-ID" sz="16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50000"/>
                        </a:lnSpc>
                        <a:spcAft>
                          <a:spcPts val="0"/>
                        </a:spcAft>
                      </a:pPr>
                      <a:r>
                        <a:rPr lang="id-ID" sz="1600" dirty="0"/>
                        <a:t>Nilai skp</a:t>
                      </a:r>
                      <a:endParaRPr lang="id-ID" sz="16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50000"/>
                        </a:lnSpc>
                        <a:spcAft>
                          <a:spcPts val="0"/>
                        </a:spcAft>
                      </a:pPr>
                      <a:r>
                        <a:rPr lang="id-ID" sz="1600" dirty="0"/>
                        <a:t>Bukti Penilaian</a:t>
                      </a:r>
                      <a:endParaRPr lang="id-ID" sz="16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515039">
                <a:tc>
                  <a:txBody>
                    <a:bodyPr/>
                    <a:lstStyle/>
                    <a:p>
                      <a:pPr>
                        <a:lnSpc>
                          <a:spcPct val="150000"/>
                        </a:lnSpc>
                        <a:spcAft>
                          <a:spcPts val="0"/>
                        </a:spcAft>
                      </a:pPr>
                      <a:r>
                        <a:rPr lang="id-ID" sz="1600"/>
                        <a:t>1.</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a:t>Jumat Religi</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id-ID" sz="1600" dirty="0"/>
                        <a:t>Peserta</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id-ID" sz="1600"/>
                        <a:t>25</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dirty="0"/>
                        <a:t>Sert/SK</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5039">
                <a:tc>
                  <a:txBody>
                    <a:bodyPr/>
                    <a:lstStyle/>
                    <a:p>
                      <a:pPr>
                        <a:lnSpc>
                          <a:spcPct val="150000"/>
                        </a:lnSpc>
                        <a:spcAft>
                          <a:spcPts val="0"/>
                        </a:spcAft>
                      </a:pPr>
                      <a:r>
                        <a:rPr lang="id-ID" sz="1600"/>
                        <a:t>2.</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dirty="0"/>
                        <a:t>Universitas (PK2MB)</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dirty="0"/>
                        <a:t>Peserta</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id-ID" sz="1600" dirty="0"/>
                        <a:t>20</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dirty="0"/>
                        <a:t>Sert/SK</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5039">
                <a:tc>
                  <a:txBody>
                    <a:bodyPr/>
                    <a:lstStyle/>
                    <a:p>
                      <a:pPr>
                        <a:lnSpc>
                          <a:spcPct val="150000"/>
                        </a:lnSpc>
                        <a:spcAft>
                          <a:spcPts val="0"/>
                        </a:spcAft>
                      </a:pPr>
                      <a:r>
                        <a:rPr lang="id-ID" sz="1600"/>
                        <a:t>3.</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a:t>TOEFL</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id-ID" sz="1600"/>
                        <a:t>Peserta</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id-ID" sz="1600"/>
                        <a:t>20</a:t>
                      </a:r>
                      <a:endParaRPr lang="id-ID" sz="16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spcAft>
                          <a:spcPts val="0"/>
                        </a:spcAft>
                      </a:pPr>
                      <a:r>
                        <a:rPr lang="id-ID" sz="1600" dirty="0"/>
                        <a:t>Sert/SK</a:t>
                      </a:r>
                      <a:endParaRPr lang="id-ID" sz="16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428596" y="428604"/>
          <a:ext cx="8286809" cy="5286409"/>
        </p:xfrm>
        <a:graphic>
          <a:graphicData uri="http://schemas.openxmlformats.org/drawingml/2006/table">
            <a:tbl>
              <a:tblPr/>
              <a:tblGrid>
                <a:gridCol w="608016"/>
                <a:gridCol w="1273034"/>
                <a:gridCol w="1632315"/>
                <a:gridCol w="2080555"/>
                <a:gridCol w="851568"/>
                <a:gridCol w="1841321"/>
              </a:tblGrid>
              <a:tr h="881069">
                <a:tc>
                  <a:txBody>
                    <a:bodyPr/>
                    <a:lstStyle/>
                    <a:p>
                      <a:pPr algn="ctr">
                        <a:lnSpc>
                          <a:spcPct val="150000"/>
                        </a:lnSpc>
                        <a:spcAft>
                          <a:spcPts val="0"/>
                        </a:spcAft>
                      </a:pPr>
                      <a:r>
                        <a:rPr lang="id-ID" sz="1200">
                          <a:latin typeface="Times New Roman"/>
                          <a:ea typeface="Calibri"/>
                          <a:cs typeface="Times New Roman"/>
                        </a:rPr>
                        <a:t>No.</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Kegiatan</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Tingkat</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Jabatan</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Nilai skp</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Bukti Penilaian</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r>
              <a:tr h="440534">
                <a:tc>
                  <a:txBody>
                    <a:bodyPr/>
                    <a:lstStyle/>
                    <a:p>
                      <a:pPr algn="ctr">
                        <a:lnSpc>
                          <a:spcPct val="150000"/>
                        </a:lnSpc>
                        <a:spcAft>
                          <a:spcPts val="0"/>
                        </a:spcAft>
                      </a:pPr>
                      <a:r>
                        <a:rPr lang="id-ID" sz="1200">
                          <a:latin typeface="Times New Roman"/>
                          <a:ea typeface="Calibri"/>
                          <a:cs typeface="Times New Roman"/>
                        </a:rPr>
                        <a:t>1</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2</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3</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4</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5</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6</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gn="ctr">
                        <a:lnSpc>
                          <a:spcPct val="150000"/>
                        </a:lnSpc>
                        <a:spcAft>
                          <a:spcPts val="0"/>
                        </a:spcAft>
                      </a:pPr>
                      <a:r>
                        <a:rPr lang="id-ID" sz="1200">
                          <a:latin typeface="Times New Roman"/>
                          <a:ea typeface="Calibri"/>
                          <a:cs typeface="Times New Roman"/>
                        </a:rPr>
                        <a:t>1.</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nSpc>
                          <a:spcPct val="150000"/>
                        </a:lnSpc>
                        <a:spcAft>
                          <a:spcPts val="0"/>
                        </a:spcAft>
                      </a:pPr>
                      <a:r>
                        <a:rPr lang="id-ID" sz="1200">
                          <a:latin typeface="Times New Roman"/>
                          <a:ea typeface="Calibri"/>
                          <a:cs typeface="Times New Roman"/>
                        </a:rPr>
                        <a:t>Pengurus</a:t>
                      </a:r>
                      <a:endParaRPr lang="id-ID" sz="1100">
                        <a:latin typeface="Calibri"/>
                        <a:ea typeface="Calibri"/>
                        <a:cs typeface="Times New Roman"/>
                      </a:endParaRPr>
                    </a:p>
                    <a:p>
                      <a:pPr>
                        <a:lnSpc>
                          <a:spcPct val="150000"/>
                        </a:lnSpc>
                        <a:spcAft>
                          <a:spcPts val="0"/>
                        </a:spcAft>
                      </a:pPr>
                      <a:r>
                        <a:rPr lang="id-ID" sz="1200">
                          <a:latin typeface="Times New Roman"/>
                          <a:ea typeface="Calibri"/>
                          <a:cs typeface="Times New Roman"/>
                        </a:rPr>
                        <a:t>Organisasi </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200">
                          <a:latin typeface="Times New Roman"/>
                          <a:ea typeface="Calibri"/>
                          <a:cs typeface="Times New Roman"/>
                        </a:rPr>
                        <a:t>Internasional</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200">
                          <a:latin typeface="Times New Roman"/>
                          <a:ea typeface="Calibri"/>
                          <a:cs typeface="Times New Roman"/>
                        </a:rPr>
                        <a:t>Ketua</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100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Wakil Ketua</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95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Sekretaris</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90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Wakil Sekretaris</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85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Bendahara</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80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Wakil Bendahara</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75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Ketua Seksi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70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Anggota Pengurus</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65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 SK /SP/ST/SI</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534">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200">
                          <a:latin typeface="Times New Roman"/>
                          <a:ea typeface="Calibri"/>
                          <a:cs typeface="Times New Roman"/>
                        </a:rPr>
                        <a:t>Nasional</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200">
                          <a:latin typeface="Times New Roman"/>
                          <a:ea typeface="Calibri"/>
                          <a:cs typeface="Times New Roman"/>
                        </a:rPr>
                        <a:t>Ketua</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80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dirty="0">
                          <a:latin typeface="Times New Roman"/>
                          <a:ea typeface="Calibri"/>
                          <a:cs typeface="Times New Roman"/>
                        </a:rPr>
                        <a:t>Sert/ SK /SP/ST/SI</a:t>
                      </a:r>
                      <a:endParaRPr lang="id-ID"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Kegiatan Bidang Organisasi dan Kepemimpinan</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PEMIKIRAN </a:t>
            </a:r>
            <a:endParaRPr lang="id-ID" dirty="0"/>
          </a:p>
        </p:txBody>
      </p:sp>
      <p:sp>
        <p:nvSpPr>
          <p:cNvPr id="3" name="Content Placeholder 2"/>
          <p:cNvSpPr>
            <a:spLocks noGrp="1"/>
          </p:cNvSpPr>
          <p:nvPr>
            <p:ph idx="1"/>
          </p:nvPr>
        </p:nvSpPr>
        <p:spPr>
          <a:xfrm>
            <a:off x="4000496" y="1285860"/>
            <a:ext cx="4857784" cy="4840303"/>
          </a:xfrm>
        </p:spPr>
        <p:txBody>
          <a:bodyPr>
            <a:normAutofit fontScale="47500" lnSpcReduction="20000"/>
          </a:bodyPr>
          <a:lstStyle/>
          <a:p>
            <a:pPr algn="just"/>
            <a:r>
              <a:rPr lang="id-ID" sz="3400" dirty="0" smtClean="0"/>
              <a:t>Surat Keterangan Pendamping Ijazah (SKPI) merupakan amanat Peraturan Menteri Pendidikan dan Kebudayaan (Permendikbud) Nomor 81 Tahun 2014 tentang Ijazah, Sertifikat Kompetensi dan Sertifikat Profesi Pendidikan Tinggi. Permendikbud sendiri merupakan turunan Undang-Undang (UU) Nomor 12 Tahun 2012 tentang Pendidikan Tinggi dan Peraturan Pemerintah Nomor 4 Tahun 2014 tentang Penyelenggaraan Pendidikan Tinggi dan Pengelolaan Perguruan Tinggi. Dalam UU Nomor 12 Tahun 2012 secara tegas mengarahkan agar setiap lulusan perguruan tinggi bisa memasuki pasar kerja.</a:t>
            </a:r>
          </a:p>
          <a:p>
            <a:pPr algn="just"/>
            <a:r>
              <a:rPr lang="id-ID" sz="3400" dirty="0" smtClean="0"/>
              <a:t>Sesuai dengan visi dan misi, Universitas Prof. Dr. Hazairin, SH memandang perlu untuk menghasilkan lulusan yang berkualitas, baik dalam bidang </a:t>
            </a:r>
            <a:r>
              <a:rPr lang="id-ID" sz="3400" i="1" dirty="0" smtClean="0"/>
              <a:t>hardskills</a:t>
            </a:r>
            <a:r>
              <a:rPr lang="id-ID" sz="3400" dirty="0" smtClean="0"/>
              <a:t> maupun </a:t>
            </a:r>
            <a:r>
              <a:rPr lang="id-ID" sz="3400" i="1" dirty="0" smtClean="0"/>
              <a:t>softskills</a:t>
            </a:r>
            <a:r>
              <a:rPr lang="id-ID" sz="3400" dirty="0" smtClean="0"/>
              <a:t>.</a:t>
            </a:r>
          </a:p>
          <a:p>
            <a:pPr algn="just"/>
            <a:r>
              <a:rPr lang="id-ID" sz="3400" dirty="0" smtClean="0"/>
              <a:t>melalui SKPI, setiap sarjana dapat terakseskan pada pasar kerja di seluruh negara ASEAN dan siap berkompetisi dengan para sarjana dari universitas lain.</a:t>
            </a:r>
          </a:p>
          <a:p>
            <a:pPr algn="just">
              <a:buNone/>
            </a:pPr>
            <a:endParaRPr lang="id-ID" dirty="0" smtClean="0"/>
          </a:p>
          <a:p>
            <a:pPr algn="just"/>
            <a:endParaRPr lang="id-ID" dirty="0"/>
          </a:p>
        </p:txBody>
      </p:sp>
      <p:pic>
        <p:nvPicPr>
          <p:cNvPr id="3073" name="Picture 1" descr="C:\Users\AIPT E\Downloads\download (5).jpg"/>
          <p:cNvPicPr>
            <a:picLocks noChangeAspect="1" noChangeArrowheads="1"/>
          </p:cNvPicPr>
          <p:nvPr/>
        </p:nvPicPr>
        <p:blipFill>
          <a:blip r:embed="rId2"/>
          <a:srcRect/>
          <a:stretch>
            <a:fillRect/>
          </a:stretch>
        </p:blipFill>
        <p:spPr bwMode="auto">
          <a:xfrm>
            <a:off x="214282" y="1142984"/>
            <a:ext cx="3929090" cy="4214842"/>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57224" y="285728"/>
          <a:ext cx="7572428" cy="5783580"/>
        </p:xfrm>
        <a:graphic>
          <a:graphicData uri="http://schemas.openxmlformats.org/drawingml/2006/table">
            <a:tbl>
              <a:tblPr/>
              <a:tblGrid>
                <a:gridCol w="555602"/>
                <a:gridCol w="1163288"/>
                <a:gridCol w="1491598"/>
                <a:gridCol w="1901197"/>
                <a:gridCol w="778156"/>
                <a:gridCol w="1682587"/>
              </a:tblGrid>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dirty="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dirty="0">
                          <a:latin typeface="Times New Roman"/>
                          <a:ea typeface="Calibri"/>
                          <a:cs typeface="Times New Roman"/>
                        </a:rPr>
                        <a:t>Wakil Ketua</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75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Sekretaris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70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Sekretaris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Bendahara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dirty="0">
                          <a:latin typeface="Times New Roman"/>
                          <a:ea typeface="Calibri"/>
                          <a:cs typeface="Times New Roman"/>
                        </a:rPr>
                        <a:t>Wakil Bendahara</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Ketua Seksi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Anggota Pengurus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8">
                  <a:txBody>
                    <a:bodyPr/>
                    <a:lstStyle/>
                    <a:p>
                      <a:pPr>
                        <a:lnSpc>
                          <a:spcPct val="150000"/>
                        </a:lnSpc>
                        <a:spcAft>
                          <a:spcPts val="0"/>
                        </a:spcAft>
                      </a:pPr>
                      <a:r>
                        <a:rPr lang="id-ID" sz="1100">
                          <a:latin typeface="Times New Roman"/>
                          <a:ea typeface="Calibri"/>
                          <a:cs typeface="Times New Roman"/>
                        </a:rPr>
                        <a:t>Daerah/Regional</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Ketua</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70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dirty="0">
                          <a:latin typeface="Times New Roman"/>
                          <a:ea typeface="Calibri"/>
                          <a:cs typeface="Times New Roman"/>
                        </a:rPr>
                        <a:t>Wakil Ketua</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Sekretaris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dirty="0">
                          <a:latin typeface="Times New Roman"/>
                          <a:ea typeface="Calibri"/>
                          <a:cs typeface="Times New Roman"/>
                        </a:rPr>
                        <a:t>Wakil Sekretaris</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Bendahara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dirty="0">
                          <a:latin typeface="Times New Roman"/>
                          <a:ea typeface="Calibri"/>
                          <a:cs typeface="Times New Roman"/>
                        </a:rPr>
                        <a:t>Wakil Bendahara</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Ketua Seksi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Anggota Pengurus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Universitas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Ketua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60</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Ketua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55</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Sekretaris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55</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Sekretaris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Bendahara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45</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Bendahara</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40</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Ketua Seksi</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35</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Sert/ SK /SP/ST/SI</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696">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8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Anggota Pengurus</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30</a:t>
                      </a:r>
                      <a:endParaRPr lang="id-ID" sz="110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Sert/ SK /SP/ST/SI</a:t>
                      </a:r>
                      <a:endParaRPr lang="id-ID" sz="1100" dirty="0">
                        <a:latin typeface="Calibri"/>
                        <a:ea typeface="Calibri"/>
                        <a:cs typeface="Times New Roman"/>
                      </a:endParaRPr>
                    </a:p>
                  </a:txBody>
                  <a:tcPr marL="44174" marR="441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14414" y="714356"/>
          <a:ext cx="7000924" cy="5000656"/>
        </p:xfrm>
        <a:graphic>
          <a:graphicData uri="http://schemas.openxmlformats.org/drawingml/2006/table">
            <a:tbl>
              <a:tblPr/>
              <a:tblGrid>
                <a:gridCol w="513669"/>
                <a:gridCol w="1075494"/>
                <a:gridCol w="1379025"/>
                <a:gridCol w="1757710"/>
                <a:gridCol w="719427"/>
                <a:gridCol w="1555599"/>
              </a:tblGrid>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Fakultas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Ketua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Ketua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Sekretaris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Sekretaris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Bendahara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Bendahara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Ketua Seksi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gn="ct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Anggota Pengurus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    15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Jurusan/</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Ketua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Program</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Ketua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Studi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Sekretaris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Sekretaris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15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Bendahara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10</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Wakil Bendahara</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8</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Ketua Seksi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41">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Anggota Pengurus</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a:t>
                      </a:r>
                      <a:endParaRPr lang="id-ID" sz="100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Sert/ SK /SP/ST/SI</a:t>
                      </a:r>
                      <a:endParaRPr lang="id-ID" sz="1000" dirty="0">
                        <a:latin typeface="Calibri"/>
                        <a:ea typeface="Calibri"/>
                        <a:cs typeface="Times New Roman"/>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71472" y="285728"/>
          <a:ext cx="7429551" cy="5786476"/>
        </p:xfrm>
        <a:graphic>
          <a:graphicData uri="http://schemas.openxmlformats.org/drawingml/2006/table">
            <a:tbl>
              <a:tblPr/>
              <a:tblGrid>
                <a:gridCol w="545117"/>
                <a:gridCol w="1141341"/>
                <a:gridCol w="1463456"/>
                <a:gridCol w="1865324"/>
                <a:gridCol w="763474"/>
                <a:gridCol w="1650839"/>
              </a:tblGrid>
              <a:tr h="279174">
                <a:tc>
                  <a:txBody>
                    <a:bodyPr/>
                    <a:lstStyle/>
                    <a:p>
                      <a:pPr algn="ctr">
                        <a:lnSpc>
                          <a:spcPct val="150000"/>
                        </a:lnSpc>
                        <a:spcAft>
                          <a:spcPts val="0"/>
                        </a:spcAft>
                      </a:pPr>
                      <a:r>
                        <a:rPr lang="id-ID" sz="1100" dirty="0">
                          <a:latin typeface="Times New Roman"/>
                          <a:ea typeface="Calibri"/>
                          <a:cs typeface="Times New Roman"/>
                        </a:rPr>
                        <a:t>2.</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Mengikuti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Lanjut</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dirty="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Pelatihan</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Menengah</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40</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dirty="0">
                          <a:latin typeface="Times New Roman"/>
                          <a:ea typeface="Calibri"/>
                          <a:cs typeface="Times New Roman"/>
                        </a:rPr>
                        <a:t>Kepemimpi-</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Dasar</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     35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nan </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69826">
                <a:tc>
                  <a:txBody>
                    <a:bodyPr/>
                    <a:lstStyle/>
                    <a:p>
                      <a:pPr algn="ctr">
                        <a:lnSpc>
                          <a:spcPct val="150000"/>
                        </a:lnSpc>
                        <a:spcAft>
                          <a:spcPts val="0"/>
                        </a:spcAft>
                      </a:pPr>
                      <a:r>
                        <a:rPr lang="id-ID" sz="1100">
                          <a:latin typeface="Times New Roman"/>
                          <a:ea typeface="Calibri"/>
                          <a:cs typeface="Times New Roman"/>
                        </a:rPr>
                        <a:t>3.</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50000"/>
                        </a:lnSpc>
                        <a:spcAft>
                          <a:spcPts val="0"/>
                        </a:spcAft>
                      </a:pPr>
                      <a:r>
                        <a:rPr lang="id-ID" sz="1100">
                          <a:latin typeface="Times New Roman"/>
                          <a:ea typeface="Calibri"/>
                          <a:cs typeface="Times New Roman"/>
                        </a:rPr>
                        <a:t>Latihan Kepemimpinan lainnya</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lgn="ctr">
                        <a:lnSpc>
                          <a:spcPct val="150000"/>
                        </a:lnSpc>
                        <a:spcAft>
                          <a:spcPts val="0"/>
                        </a:spcAft>
                      </a:pPr>
                      <a:r>
                        <a:rPr lang="id-ID" sz="1100">
                          <a:latin typeface="Times New Roman"/>
                          <a:ea typeface="Calibri"/>
                          <a:cs typeface="Times New Roman"/>
                        </a:rPr>
                        <a:t>25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r>
                        <a:rPr lang="id-ID" sz="1100">
                          <a:latin typeface="Times New Roman"/>
                          <a:ea typeface="Calibri"/>
                          <a:cs typeface="Times New Roman"/>
                        </a:rPr>
                        <a:t>4.</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Panitia</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dirty="0">
                          <a:latin typeface="Times New Roman"/>
                          <a:ea typeface="Calibri"/>
                          <a:cs typeface="Times New Roman"/>
                        </a:rPr>
                        <a:t>Internasional</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50</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dalam</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Nasional</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Suatu</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dirty="0">
                          <a:latin typeface="Times New Roman"/>
                          <a:ea typeface="Calibri"/>
                          <a:cs typeface="Times New Roman"/>
                        </a:rPr>
                        <a:t>Daerah/Regional</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40</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Kegiatan</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dirty="0">
                          <a:latin typeface="Times New Roman"/>
                          <a:ea typeface="Calibri"/>
                          <a:cs typeface="Times New Roman"/>
                        </a:rPr>
                        <a:t>Universitas</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Kemahasis-</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Fakultas</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30</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waan</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Jurusan/</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id-ID" sz="1100">
                          <a:latin typeface="Times New Roman"/>
                          <a:ea typeface="Calibri"/>
                          <a:cs typeface="Times New Roman"/>
                        </a:rPr>
                        <a:t>25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50000"/>
                        </a:lnSpc>
                        <a:spcAft>
                          <a:spcPts val="0"/>
                        </a:spcAft>
                      </a:pPr>
                      <a:r>
                        <a:rPr lang="id-ID" sz="1100">
                          <a:latin typeface="Times New Roman"/>
                          <a:ea typeface="Calibri"/>
                          <a:cs typeface="Times New Roman"/>
                        </a:rPr>
                        <a:t>Sert/ SK /SP/ST/SI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r>
                        <a:rPr lang="id-ID" sz="1100">
                          <a:latin typeface="Times New Roman"/>
                          <a:ea typeface="Calibri"/>
                          <a:cs typeface="Times New Roman"/>
                        </a:rPr>
                        <a:t>Program</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79174">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Studi</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083281">
                <a:tc>
                  <a:txBody>
                    <a:bodyPr/>
                    <a:lstStyle/>
                    <a:p>
                      <a:pPr algn="ctr">
                        <a:lnSpc>
                          <a:spcPct val="150000"/>
                        </a:lnSpc>
                        <a:spcAft>
                          <a:spcPts val="0"/>
                        </a:spcAft>
                      </a:pPr>
                      <a:r>
                        <a:rPr lang="id-ID" sz="1100">
                          <a:latin typeface="Times New Roman"/>
                          <a:ea typeface="Calibri"/>
                          <a:cs typeface="Times New Roman"/>
                        </a:rPr>
                        <a:t>5.</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solidFill>
                            <a:schemeClr val="tx1"/>
                          </a:solidFill>
                          <a:latin typeface="Times New Roman"/>
                          <a:ea typeface="Calibri"/>
                          <a:cs typeface="Times New Roman"/>
                        </a:rPr>
                        <a:t>Calon Ketua/intra. Anggota Organisasi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solidFill>
                            <a:schemeClr val="tx1"/>
                          </a:solidFill>
                          <a:latin typeface="Times New Roman"/>
                          <a:ea typeface="Calibri"/>
                          <a:cs typeface="Times New Roman"/>
                        </a:rPr>
                        <a:t>Universitas </a:t>
                      </a:r>
                    </a:p>
                    <a:p>
                      <a:pPr>
                        <a:lnSpc>
                          <a:spcPct val="150000"/>
                        </a:lnSpc>
                        <a:spcAft>
                          <a:spcPts val="0"/>
                        </a:spcAft>
                      </a:pPr>
                      <a:r>
                        <a:rPr lang="id-ID" sz="1100" dirty="0">
                          <a:solidFill>
                            <a:schemeClr val="tx1"/>
                          </a:solidFill>
                          <a:latin typeface="Times New Roman"/>
                          <a:ea typeface="Calibri"/>
                          <a:cs typeface="Times New Roman"/>
                        </a:rPr>
                        <a:t>Fakultas </a:t>
                      </a:r>
                    </a:p>
                    <a:p>
                      <a:pPr>
                        <a:lnSpc>
                          <a:spcPct val="150000"/>
                        </a:lnSpc>
                        <a:spcAft>
                          <a:spcPts val="0"/>
                        </a:spcAft>
                      </a:pPr>
                      <a:r>
                        <a:rPr lang="id-ID" sz="1100" dirty="0">
                          <a:solidFill>
                            <a:schemeClr val="tx1"/>
                          </a:solidFill>
                          <a:latin typeface="Times New Roman"/>
                          <a:ea typeface="Calibri"/>
                          <a:cs typeface="Times New Roman"/>
                        </a:rPr>
                        <a:t>Prodi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solidFill>
                            <a:schemeClr val="tx1"/>
                          </a:solidFill>
                          <a:latin typeface="Times New Roman"/>
                          <a:ea typeface="Calibri"/>
                          <a:cs typeface="Times New Roman"/>
                        </a:rPr>
                        <a:t>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solidFill>
                            <a:schemeClr val="tx1"/>
                          </a:solidFill>
                          <a:latin typeface="Times New Roman"/>
                          <a:ea typeface="Calibri"/>
                          <a:cs typeface="Times New Roman"/>
                        </a:rPr>
                        <a:t>35</a:t>
                      </a:r>
                    </a:p>
                    <a:p>
                      <a:pPr algn="ctr">
                        <a:lnSpc>
                          <a:spcPct val="150000"/>
                        </a:lnSpc>
                        <a:spcAft>
                          <a:spcPts val="0"/>
                        </a:spcAft>
                      </a:pPr>
                      <a:r>
                        <a:rPr lang="id-ID" sz="1100" dirty="0">
                          <a:solidFill>
                            <a:schemeClr val="tx1"/>
                          </a:solidFill>
                          <a:latin typeface="Times New Roman"/>
                          <a:ea typeface="Calibri"/>
                          <a:cs typeface="Times New Roman"/>
                        </a:rPr>
                        <a:t>30</a:t>
                      </a:r>
                    </a:p>
                    <a:p>
                      <a:pPr algn="ctr">
                        <a:lnSpc>
                          <a:spcPct val="150000"/>
                        </a:lnSpc>
                        <a:spcAft>
                          <a:spcPts val="0"/>
                        </a:spcAft>
                      </a:pPr>
                      <a:r>
                        <a:rPr lang="id-ID" sz="1100" dirty="0">
                          <a:solidFill>
                            <a:schemeClr val="tx1"/>
                          </a:solidFill>
                          <a:latin typeface="Times New Roman"/>
                          <a:ea typeface="Calibri"/>
                          <a:cs typeface="Times New Roman"/>
                        </a:rPr>
                        <a:t>25</a:t>
                      </a:r>
                      <a:endParaRPr lang="id-ID" sz="1100" dirty="0">
                        <a:solidFill>
                          <a:schemeClr val="tx1"/>
                        </a:solidFill>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Presensi/ Kartu Pemilih</a:t>
                      </a:r>
                      <a:endParaRPr lang="id-ID" sz="110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3281">
                <a:tc>
                  <a:txBody>
                    <a:bodyPr/>
                    <a:lstStyle/>
                    <a:p>
                      <a:pPr algn="ctr">
                        <a:lnSpc>
                          <a:spcPct val="150000"/>
                        </a:lnSpc>
                        <a:spcAft>
                          <a:spcPts val="0"/>
                        </a:spcAft>
                      </a:pPr>
                      <a:endParaRPr lang="id-ID" sz="1100">
                        <a:latin typeface="Times New Roman"/>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solidFill>
                            <a:schemeClr val="tx1"/>
                          </a:solidFill>
                          <a:latin typeface="Times New Roman"/>
                          <a:ea typeface="Calibri"/>
                          <a:cs typeface="Times New Roman"/>
                        </a:rPr>
                        <a:t>Calon Ketua/Anggota Ekstra Universitas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solidFill>
                            <a:schemeClr val="tx1"/>
                          </a:solidFill>
                          <a:latin typeface="Times New Roman"/>
                          <a:ea typeface="Calibri"/>
                          <a:cs typeface="Times New Roman"/>
                        </a:rPr>
                        <a:t>Internasional </a:t>
                      </a:r>
                    </a:p>
                    <a:p>
                      <a:pPr>
                        <a:lnSpc>
                          <a:spcPct val="150000"/>
                        </a:lnSpc>
                        <a:spcAft>
                          <a:spcPts val="0"/>
                        </a:spcAft>
                      </a:pPr>
                      <a:r>
                        <a:rPr lang="id-ID" sz="1100" dirty="0">
                          <a:solidFill>
                            <a:schemeClr val="tx1"/>
                          </a:solidFill>
                          <a:latin typeface="Times New Roman"/>
                          <a:ea typeface="Calibri"/>
                          <a:cs typeface="Times New Roman"/>
                        </a:rPr>
                        <a:t>Nasional</a:t>
                      </a:r>
                    </a:p>
                    <a:p>
                      <a:pPr>
                        <a:lnSpc>
                          <a:spcPct val="150000"/>
                        </a:lnSpc>
                        <a:spcAft>
                          <a:spcPts val="0"/>
                        </a:spcAft>
                      </a:pPr>
                      <a:r>
                        <a:rPr lang="id-ID" sz="1100" dirty="0">
                          <a:solidFill>
                            <a:schemeClr val="tx1"/>
                          </a:solidFill>
                          <a:latin typeface="Times New Roman"/>
                          <a:ea typeface="Calibri"/>
                          <a:cs typeface="Times New Roman"/>
                        </a:rPr>
                        <a:t>Lokal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solidFill>
                            <a:schemeClr val="tx1"/>
                          </a:solidFill>
                          <a:latin typeface="Times New Roman"/>
                          <a:ea typeface="Calibri"/>
                          <a:cs typeface="Times New Roman"/>
                        </a:rPr>
                        <a:t> </a:t>
                      </a: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solidFill>
                            <a:schemeClr val="tx1"/>
                          </a:solidFill>
                          <a:latin typeface="Times New Roman"/>
                          <a:ea typeface="Calibri"/>
                          <a:cs typeface="Times New Roman"/>
                        </a:rPr>
                        <a:t>45</a:t>
                      </a:r>
                    </a:p>
                    <a:p>
                      <a:pPr algn="ctr">
                        <a:lnSpc>
                          <a:spcPct val="150000"/>
                        </a:lnSpc>
                        <a:spcAft>
                          <a:spcPts val="0"/>
                        </a:spcAft>
                      </a:pPr>
                      <a:r>
                        <a:rPr lang="id-ID" sz="1100" dirty="0">
                          <a:solidFill>
                            <a:schemeClr val="tx1"/>
                          </a:solidFill>
                          <a:latin typeface="Times New Roman"/>
                          <a:ea typeface="Calibri"/>
                          <a:cs typeface="Times New Roman"/>
                        </a:rPr>
                        <a:t>35</a:t>
                      </a:r>
                    </a:p>
                    <a:p>
                      <a:pPr algn="ctr">
                        <a:lnSpc>
                          <a:spcPct val="150000"/>
                        </a:lnSpc>
                        <a:spcAft>
                          <a:spcPts val="0"/>
                        </a:spcAft>
                      </a:pPr>
                      <a:r>
                        <a:rPr lang="id-ID" sz="1100" dirty="0">
                          <a:solidFill>
                            <a:schemeClr val="tx1"/>
                          </a:solidFill>
                          <a:latin typeface="Times New Roman"/>
                          <a:ea typeface="Calibri"/>
                          <a:cs typeface="Times New Roman"/>
                        </a:rPr>
                        <a:t>30</a:t>
                      </a:r>
                      <a:endParaRPr lang="id-ID" sz="1100" dirty="0">
                        <a:solidFill>
                          <a:schemeClr val="tx1"/>
                        </a:solidFill>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Presensi/ Kartu Pemilih</a:t>
                      </a:r>
                      <a:endParaRPr lang="id-ID" sz="1100" dirty="0">
                        <a:latin typeface="Calibri"/>
                        <a:ea typeface="Calibri"/>
                        <a:cs typeface="Times New Roman"/>
                      </a:endParaRPr>
                    </a:p>
                  </a:txBody>
                  <a:tcPr marL="48381" marR="483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500042"/>
          <a:ext cx="8429685" cy="7525585"/>
        </p:xfrm>
        <a:graphic>
          <a:graphicData uri="http://schemas.openxmlformats.org/drawingml/2006/table">
            <a:tbl>
              <a:tblPr/>
              <a:tblGrid>
                <a:gridCol w="626664"/>
                <a:gridCol w="1472301"/>
                <a:gridCol w="1682374"/>
                <a:gridCol w="1766050"/>
                <a:gridCol w="1014767"/>
                <a:gridCol w="1867529"/>
              </a:tblGrid>
              <a:tr h="324685">
                <a:tc>
                  <a:txBody>
                    <a:bodyPr/>
                    <a:lstStyle/>
                    <a:p>
                      <a:pPr algn="ctr">
                        <a:lnSpc>
                          <a:spcPct val="150000"/>
                        </a:lnSpc>
                        <a:spcAft>
                          <a:spcPts val="0"/>
                        </a:spcAft>
                      </a:pPr>
                      <a:r>
                        <a:rPr lang="id-ID" sz="1050" dirty="0">
                          <a:latin typeface="Times New Roman"/>
                          <a:ea typeface="Calibri"/>
                          <a:cs typeface="Times New Roman"/>
                        </a:rPr>
                        <a:t>No.</a:t>
                      </a:r>
                      <a:endParaRPr lang="id-ID" sz="1050" dirty="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Kegiatan</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Tingkat</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Partisipasi dan Prestasi</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Nilai skp</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Bukti Penilaian</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r>
              <a:tr h="162342">
                <a:tc>
                  <a:txBody>
                    <a:bodyPr/>
                    <a:lstStyle/>
                    <a:p>
                      <a:pPr algn="ctr">
                        <a:lnSpc>
                          <a:spcPct val="150000"/>
                        </a:lnSpc>
                        <a:spcAft>
                          <a:spcPts val="0"/>
                        </a:spcAft>
                      </a:pPr>
                      <a:r>
                        <a:rPr lang="id-ID" sz="1050">
                          <a:latin typeface="Times New Roman"/>
                          <a:ea typeface="Calibri"/>
                          <a:cs typeface="Times New Roman"/>
                        </a:rPr>
                        <a:t>1</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a:t>
                      </a:r>
                      <a:endParaRPr lang="id-ID" sz="105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6</a:t>
                      </a:r>
                      <a:endParaRPr lang="id-ID" sz="1050" dirty="0">
                        <a:latin typeface="Calibri"/>
                        <a:ea typeface="Calibri"/>
                        <a:cs typeface="Times New Roman"/>
                      </a:endParaRPr>
                    </a:p>
                  </a:txBody>
                  <a:tcPr marL="31750" marR="317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r>
                        <a:rPr lang="id-ID" sz="1050">
                          <a:latin typeface="Times New Roman"/>
                          <a:ea typeface="Calibri"/>
                          <a:cs typeface="Times New Roman"/>
                        </a:rPr>
                        <a:t>1.</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15">
                  <a:txBody>
                    <a:bodyPr/>
                    <a:lstStyle/>
                    <a:p>
                      <a:pPr>
                        <a:lnSpc>
                          <a:spcPct val="150000"/>
                        </a:lnSpc>
                        <a:spcAft>
                          <a:spcPts val="0"/>
                        </a:spcAft>
                      </a:pPr>
                      <a:r>
                        <a:rPr lang="id-ID" sz="1050" dirty="0">
                          <a:latin typeface="Times New Roman"/>
                          <a:ea typeface="Calibri"/>
                          <a:cs typeface="Times New Roman"/>
                        </a:rPr>
                        <a:t>Memperoleh prestasi dalam Lomba Karya Ilmiah/Lingkungan Hidup/ Kreativitas/ Inovatif/ Pemikiran Kritis/ Populer/ Enterpreneurship</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145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140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135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130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dirty="0">
                          <a:latin typeface="Times New Roman"/>
                          <a:ea typeface="Calibri"/>
                          <a:cs typeface="Times New Roman"/>
                        </a:rPr>
                        <a:t>Nasional</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Peserta Terpilih</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Juara I</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dirty="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5">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Juara I</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5">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4">
                  <a:txBody>
                    <a:bodyPr/>
                    <a:lstStyle/>
                    <a:p>
                      <a:pPr>
                        <a:lnSpc>
                          <a:spcPct val="150000"/>
                        </a:lnSpc>
                        <a:spcAft>
                          <a:spcPts val="0"/>
                        </a:spcAft>
                      </a:pPr>
                      <a:r>
                        <a:rPr lang="id-ID" sz="1050">
                          <a:latin typeface="Times New Roman"/>
                          <a:ea typeface="Calibri"/>
                          <a:cs typeface="Times New Roman"/>
                        </a:rPr>
                        <a:t>Jurusan/</a:t>
                      </a:r>
                      <a:endParaRPr lang="id-ID" sz="1050">
                        <a:latin typeface="Calibri"/>
                        <a:ea typeface="Calibri"/>
                        <a:cs typeface="Times New Roman"/>
                      </a:endParaRPr>
                    </a:p>
                    <a:p>
                      <a:pPr>
                        <a:lnSpc>
                          <a:spcPct val="150000"/>
                        </a:lnSpc>
                        <a:spcAft>
                          <a:spcPts val="0"/>
                        </a:spcAft>
                      </a:pPr>
                      <a:r>
                        <a:rPr lang="id-ID" sz="1050">
                          <a:latin typeface="Times New Roman"/>
                          <a:ea typeface="Calibri"/>
                          <a:cs typeface="Times New Roman"/>
                        </a:rPr>
                        <a:t>Program studi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342">
                <a:tc>
                  <a:txBody>
                    <a:bodyPr/>
                    <a:lstStyle/>
                    <a:p>
                      <a:pPr algn="ct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31750" marR="317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58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a:t>
            </a:r>
            <a:r>
              <a:rPr kumimoji="0" lang="id-ID" sz="1200" b="1" i="0" u="none" strike="noStrike" cap="none" normalizeH="0" baseline="0" smtClean="0" bmk="">
                <a:ln>
                  <a:noFill/>
                </a:ln>
                <a:solidFill>
                  <a:schemeClr val="tx1"/>
                </a:solidFill>
                <a:effectLst/>
                <a:latin typeface="Times New Roman" pitchFamily="18" charset="0"/>
                <a:ea typeface="Calibri" pitchFamily="34" charset="0"/>
                <a:cs typeface="Times New Roman" pitchFamily="18" charset="0"/>
              </a:rPr>
              <a:t>abel 3. Kegiatan Bidang Penalaran dan Keilmuan</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377190"/>
          <a:ext cx="9358346" cy="6480810"/>
        </p:xfrm>
        <a:graphic>
          <a:graphicData uri="http://schemas.openxmlformats.org/drawingml/2006/table">
            <a:tbl>
              <a:tblPr/>
              <a:tblGrid>
                <a:gridCol w="1542363"/>
                <a:gridCol w="1469285"/>
                <a:gridCol w="1542363"/>
                <a:gridCol w="1542363"/>
                <a:gridCol w="1630986"/>
                <a:gridCol w="1630986"/>
              </a:tblGrid>
              <a:tr h="183739">
                <a:tc>
                  <a:txBody>
                    <a:bodyPr/>
                    <a:lstStyle/>
                    <a:p>
                      <a:pPr algn="ctr">
                        <a:lnSpc>
                          <a:spcPct val="150000"/>
                        </a:lnSpc>
                        <a:spcAft>
                          <a:spcPts val="0"/>
                        </a:spcAft>
                      </a:pPr>
                      <a:endParaRPr lang="id-ID" sz="1050" dirty="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Peserta Terpilih</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Sertifikat</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r>
                        <a:rPr lang="id-ID" sz="1050">
                          <a:latin typeface="Times New Roman"/>
                          <a:ea typeface="Calibri"/>
                          <a:cs typeface="Times New Roman"/>
                        </a:rPr>
                        <a:t>2.</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6">
                  <a:txBody>
                    <a:bodyPr/>
                    <a:lstStyle/>
                    <a:p>
                      <a:pPr>
                        <a:lnSpc>
                          <a:spcPct val="150000"/>
                        </a:lnSpc>
                        <a:spcAft>
                          <a:spcPts val="0"/>
                        </a:spcAft>
                      </a:pPr>
                      <a:r>
                        <a:rPr lang="id-ID" sz="1050" dirty="0">
                          <a:latin typeface="Times New Roman"/>
                          <a:ea typeface="Calibri"/>
                          <a:cs typeface="Times New Roman"/>
                        </a:rPr>
                        <a:t>Mengikuti Kegiatan Lomba</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Universitas</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Jurusan</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r>
                        <a:rPr lang="id-ID" sz="1050">
                          <a:latin typeface="Times New Roman"/>
                          <a:ea typeface="Calibri"/>
                          <a:cs typeface="Times New Roman"/>
                        </a:rPr>
                        <a:t>3.</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4">
                  <a:txBody>
                    <a:bodyPr/>
                    <a:lstStyle/>
                    <a:p>
                      <a:pPr>
                        <a:lnSpc>
                          <a:spcPct val="150000"/>
                        </a:lnSpc>
                        <a:spcAft>
                          <a:spcPts val="0"/>
                        </a:spcAft>
                      </a:pPr>
                      <a:r>
                        <a:rPr lang="id-ID" sz="1050">
                          <a:latin typeface="Times New Roman"/>
                          <a:ea typeface="Calibri"/>
                          <a:cs typeface="Times New Roman"/>
                        </a:rPr>
                        <a:t>Mengikuti kegiatan/ forum ilmiah (seminar, </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3">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dirty="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rowSpan="4">
                  <a:txBody>
                    <a:bodyPr/>
                    <a:lstStyle/>
                    <a:p>
                      <a:pPr algn="ctr">
                        <a:lnSpc>
                          <a:spcPct val="150000"/>
                        </a:lnSpc>
                        <a:spcAft>
                          <a:spcPts val="0"/>
                        </a:spcAft>
                      </a:pPr>
                      <a:endParaRPr lang="id-ID" sz="1050" dirty="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Nasional</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vMerge="1">
                  <a:txBody>
                    <a:bodyPr/>
                    <a:lstStyle/>
                    <a:p>
                      <a:endParaRPr lang="id-ID"/>
                    </a:p>
                  </a:txBody>
                  <a:tcPr/>
                </a:tc>
                <a:tc rowSpan="14">
                  <a:txBody>
                    <a:bodyPr/>
                    <a:lstStyle/>
                    <a:p>
                      <a:pPr>
                        <a:lnSpc>
                          <a:spcPct val="150000"/>
                        </a:lnSpc>
                        <a:spcAft>
                          <a:spcPts val="0"/>
                        </a:spcAft>
                      </a:pPr>
                      <a:r>
                        <a:rPr lang="id-ID" sz="1050">
                          <a:latin typeface="Times New Roman"/>
                          <a:ea typeface="Calibri"/>
                          <a:cs typeface="Times New Roman"/>
                        </a:rPr>
                        <a:t>Lokakarya, workshop, pameran)</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Peserta</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40</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20</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30</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15</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 /SP/ST/SI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Jurusan/Program Studi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Pembicara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 SK/SP/ST/SI</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Moderator</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 SK /SP/ST/SI</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39">
                <a:tc>
                  <a:txBody>
                    <a:bodyPr/>
                    <a:lstStyle/>
                    <a:p>
                      <a:pPr algn="ct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 SK /SP/ST/SI</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478">
                <a:tc>
                  <a:txBody>
                    <a:bodyPr/>
                    <a:lstStyle/>
                    <a:p>
                      <a:pPr algn="ctr">
                        <a:lnSpc>
                          <a:spcPct val="150000"/>
                        </a:lnSpc>
                        <a:spcAft>
                          <a:spcPts val="0"/>
                        </a:spcAft>
                      </a:pPr>
                      <a:r>
                        <a:rPr lang="id-ID" sz="1050">
                          <a:latin typeface="Times New Roman"/>
                          <a:ea typeface="Calibri"/>
                          <a:cs typeface="Times New Roman"/>
                        </a:rPr>
                        <a:t>4.</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Menghasilkan temuan inovasi yang dipatenkan</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 Patent</a:t>
                      </a:r>
                      <a:endParaRPr lang="id-ID" sz="1050" dirty="0">
                        <a:latin typeface="Calibri"/>
                        <a:ea typeface="Calibri"/>
                        <a:cs typeface="Times New Roman"/>
                      </a:endParaRPr>
                    </a:p>
                  </a:txBody>
                  <a:tcPr marL="18815" marR="18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14282" y="428604"/>
          <a:ext cx="8572560" cy="5226050"/>
        </p:xfrm>
        <a:graphic>
          <a:graphicData uri="http://schemas.openxmlformats.org/drawingml/2006/table">
            <a:tbl>
              <a:tblPr/>
              <a:tblGrid>
                <a:gridCol w="637285"/>
                <a:gridCol w="1497255"/>
                <a:gridCol w="1710891"/>
                <a:gridCol w="1795983"/>
                <a:gridCol w="1031966"/>
                <a:gridCol w="1899180"/>
              </a:tblGrid>
              <a:tr h="162560">
                <a:tc>
                  <a:txBody>
                    <a:bodyPr/>
                    <a:lstStyle/>
                    <a:p>
                      <a:pPr algn="ctr">
                        <a:lnSpc>
                          <a:spcPct val="150000"/>
                        </a:lnSpc>
                        <a:spcAft>
                          <a:spcPts val="0"/>
                        </a:spcAft>
                      </a:pPr>
                      <a:r>
                        <a:rPr lang="id-ID" sz="1050" dirty="0">
                          <a:latin typeface="Times New Roman"/>
                          <a:ea typeface="Calibri"/>
                          <a:cs typeface="Times New Roman"/>
                        </a:rPr>
                        <a:t>5.</a:t>
                      </a:r>
                      <a:endParaRPr lang="id-ID" sz="1050" dirty="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6">
                  <a:txBody>
                    <a:bodyPr/>
                    <a:lstStyle/>
                    <a:p>
                      <a:pPr>
                        <a:lnSpc>
                          <a:spcPct val="150000"/>
                        </a:lnSpc>
                        <a:spcAft>
                          <a:spcPts val="0"/>
                        </a:spcAft>
                      </a:pPr>
                      <a:r>
                        <a:rPr lang="id-ID" sz="1050">
                          <a:latin typeface="Times New Roman"/>
                          <a:ea typeface="Calibri"/>
                          <a:cs typeface="Times New Roman"/>
                        </a:rPr>
                        <a:t>Menghasilkan karya ilmiah yang dipublikasikan dalam majalah ilmiah</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a:latin typeface="Times New Roman"/>
                          <a:ea typeface="Calibri"/>
                          <a:cs typeface="Times New Roman"/>
                        </a:rPr>
                        <a:t>Nasional- Akreditasi</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a:latin typeface="Times New Roman"/>
                          <a:ea typeface="Calibri"/>
                          <a:cs typeface="Times New Roman"/>
                        </a:rPr>
                        <a:t>Tidak terakreditasi</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r>
                        <a:rPr lang="id-ID" sz="1050">
                          <a:latin typeface="Times New Roman"/>
                          <a:ea typeface="Calibri"/>
                          <a:cs typeface="Times New Roman"/>
                        </a:rPr>
                        <a:t>6.</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8">
                  <a:txBody>
                    <a:bodyPr/>
                    <a:lstStyle/>
                    <a:p>
                      <a:pPr>
                        <a:lnSpc>
                          <a:spcPct val="150000"/>
                        </a:lnSpc>
                        <a:spcAft>
                          <a:spcPts val="0"/>
                        </a:spcAft>
                      </a:pPr>
                      <a:r>
                        <a:rPr lang="id-ID" sz="1050" dirty="0">
                          <a:latin typeface="Times New Roman"/>
                          <a:ea typeface="Calibri"/>
                          <a:cs typeface="Times New Roman"/>
                        </a:rPr>
                        <a:t>Menghasilkan karya populer yg diterbitkan di surat kabar/majalah/media lainnya</a:t>
                      </a:r>
                      <a:endParaRPr lang="id-ID" sz="1050" dirty="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dirty="0">
                          <a:latin typeface="Times New Roman"/>
                          <a:ea typeface="Calibri"/>
                          <a:cs typeface="Times New Roman"/>
                        </a:rPr>
                        <a:t>Daerah/Regional</a:t>
                      </a:r>
                      <a:endParaRPr lang="id-ID" sz="1050" dirty="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Fotokopi Karya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a:txBody>
                    <a:bodyPr/>
                    <a:lstStyle/>
                    <a:p>
                      <a:pPr algn="ctr">
                        <a:lnSpc>
                          <a:spcPct val="150000"/>
                        </a:lnSpc>
                        <a:spcAft>
                          <a:spcPts val="0"/>
                        </a:spcAft>
                      </a:pPr>
                      <a:r>
                        <a:rPr lang="id-ID" sz="1050">
                          <a:latin typeface="Times New Roman"/>
                          <a:ea typeface="Calibri"/>
                          <a:cs typeface="Times New Roman"/>
                        </a:rPr>
                        <a:t>7.</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nSpc>
                          <a:spcPct val="150000"/>
                        </a:lnSpc>
                        <a:spcAft>
                          <a:spcPts val="0"/>
                        </a:spcAft>
                      </a:pPr>
                      <a:r>
                        <a:rPr lang="id-ID" sz="1050">
                          <a:latin typeface="Times New Roman"/>
                          <a:ea typeface="Calibri"/>
                          <a:cs typeface="Times New Roman"/>
                        </a:rPr>
                        <a:t>Menghasilkan karya yang didanai oleh pemerintah atau pihak lain</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Ketua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SK/SP</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240">
                <a:tc>
                  <a:txBody>
                    <a:bodyPr/>
                    <a:lstStyle/>
                    <a:p>
                      <a:pPr algn="ct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Anggota</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SK/SP</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5360">
                <a:tc>
                  <a:txBody>
                    <a:bodyPr/>
                    <a:lstStyle/>
                    <a:p>
                      <a:pPr algn="ctr">
                        <a:lnSpc>
                          <a:spcPct val="150000"/>
                        </a:lnSpc>
                        <a:spcAft>
                          <a:spcPts val="0"/>
                        </a:spcAft>
                      </a:pPr>
                      <a:r>
                        <a:rPr lang="id-ID" sz="1050">
                          <a:latin typeface="Times New Roman"/>
                          <a:ea typeface="Calibri"/>
                          <a:cs typeface="Times New Roman"/>
                        </a:rPr>
                        <a:t>8.</a:t>
                      </a:r>
                      <a:endParaRPr lang="id-ID" sz="105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Memberikan pelatihan atau bimbingan dalam penyusunan karya tulis</a:t>
                      </a:r>
                      <a:endParaRPr lang="id-ID" sz="1050">
                        <a:latin typeface="Calibri"/>
                        <a:ea typeface="Calibri"/>
                        <a:cs typeface="Times New Roman"/>
                      </a:endParaRPr>
                    </a:p>
                  </a:txBody>
                  <a:tcPr marL="40640" marR="406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dirty="0">
                        <a:latin typeface="Times New Roman"/>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25</a:t>
                      </a:r>
                      <a:endParaRPr lang="id-ID" sz="1050" dirty="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Sertifikat</a:t>
                      </a:r>
                      <a:endParaRPr lang="id-ID" sz="1050" dirty="0">
                        <a:latin typeface="Calibri"/>
                        <a:ea typeface="Calibri"/>
                        <a:cs typeface="Times New Roman"/>
                      </a:endParaRPr>
                    </a:p>
                  </a:txBody>
                  <a:tcPr marL="40640" marR="406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285728"/>
          <a:ext cx="9001188" cy="7779597"/>
        </p:xfrm>
        <a:graphic>
          <a:graphicData uri="http://schemas.openxmlformats.org/drawingml/2006/table">
            <a:tbl>
              <a:tblPr/>
              <a:tblGrid>
                <a:gridCol w="1056648"/>
                <a:gridCol w="1499004"/>
                <a:gridCol w="1712889"/>
                <a:gridCol w="1798080"/>
                <a:gridCol w="1033172"/>
                <a:gridCol w="1901395"/>
              </a:tblGrid>
              <a:tr h="338667">
                <a:tc>
                  <a:txBody>
                    <a:bodyPr/>
                    <a:lstStyle/>
                    <a:p>
                      <a:pPr algn="ctr">
                        <a:lnSpc>
                          <a:spcPct val="150000"/>
                        </a:lnSpc>
                        <a:spcAft>
                          <a:spcPts val="0"/>
                        </a:spcAft>
                      </a:pPr>
                      <a:r>
                        <a:rPr lang="id-ID" sz="1050" dirty="0">
                          <a:latin typeface="Times New Roman"/>
                          <a:ea typeface="Calibri"/>
                          <a:cs typeface="Times New Roman"/>
                        </a:rPr>
                        <a:t>9.</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Mengikuti kuliah tamu/umum</a:t>
                      </a:r>
                      <a:endParaRPr lang="id-ID" sz="1050">
                        <a:latin typeface="Calibri"/>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Daftar Hadir/Sert</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8667">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Terlibat dalam penelitian pihak lain</a:t>
                      </a:r>
                      <a:endParaRPr lang="id-ID" sz="1050">
                        <a:latin typeface="Calibri"/>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dirty="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r>
                        <a:rPr lang="id-ID" sz="1050">
                          <a:latin typeface="Times New Roman"/>
                          <a:ea typeface="Calibri"/>
                          <a:cs typeface="Times New Roman"/>
                        </a:rPr>
                        <a:t>11.</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4">
                  <a:txBody>
                    <a:bodyPr/>
                    <a:lstStyle/>
                    <a:p>
                      <a:pPr>
                        <a:lnSpc>
                          <a:spcPct val="150000"/>
                        </a:lnSpc>
                        <a:spcAft>
                          <a:spcPts val="0"/>
                        </a:spcAft>
                      </a:pPr>
                      <a:r>
                        <a:rPr lang="id-ID" sz="1050">
                          <a:latin typeface="Times New Roman"/>
                          <a:ea typeface="Calibri"/>
                          <a:cs typeface="Times New Roman"/>
                        </a:rPr>
                        <a:t>Pemilihan Mahasiswa Berprestasi (Pilmapres), Debat Bahasa Inggris</a:t>
                      </a:r>
                      <a:endParaRPr lang="id-ID" sz="1050">
                        <a:latin typeface="Calibri"/>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nSpc>
                          <a:spcPct val="150000"/>
                        </a:lnSpc>
                        <a:spcAft>
                          <a:spcPts val="0"/>
                        </a:spcAft>
                      </a:pPr>
                      <a:r>
                        <a:rPr lang="id-ID" sz="1050" dirty="0">
                          <a:latin typeface="Times New Roman"/>
                          <a:ea typeface="Calibri"/>
                          <a:cs typeface="Times New Roman"/>
                        </a:rPr>
                        <a:t>Internasional</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145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140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8667">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Finalis</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135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Peserta Terpilih</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120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5">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Juara III</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5">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75</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70</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5">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Sert/SK/SP</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Sert/SK/SP</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rowSpan="4">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r>
                        <a:rPr lang="id-ID" sz="1050">
                          <a:latin typeface="Times New Roman"/>
                          <a:ea typeface="Calibri"/>
                          <a:cs typeface="Times New Roman"/>
                        </a:rPr>
                        <a:t>12.</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4">
                  <a:txBody>
                    <a:bodyPr/>
                    <a:lstStyle/>
                    <a:p>
                      <a:pPr>
                        <a:lnSpc>
                          <a:spcPct val="150000"/>
                        </a:lnSpc>
                        <a:spcAft>
                          <a:spcPts val="0"/>
                        </a:spcAft>
                      </a:pPr>
                      <a:r>
                        <a:rPr lang="id-ID" sz="1050">
                          <a:latin typeface="Times New Roman"/>
                          <a:ea typeface="Calibri"/>
                          <a:cs typeface="Times New Roman"/>
                        </a:rPr>
                        <a:t>Pelatihan/ Pembinaan </a:t>
                      </a:r>
                      <a:r>
                        <a:rPr lang="id-ID" sz="1050" i="1">
                          <a:latin typeface="Times New Roman"/>
                          <a:ea typeface="Calibri"/>
                          <a:cs typeface="Times New Roman"/>
                        </a:rPr>
                        <a:t>Softskills</a:t>
                      </a:r>
                      <a:r>
                        <a:rPr lang="id-ID" sz="1050">
                          <a:latin typeface="Times New Roman"/>
                          <a:ea typeface="Calibri"/>
                          <a:cs typeface="Times New Roman"/>
                        </a:rPr>
                        <a:t>/ Ketrampilan</a:t>
                      </a:r>
                      <a:endParaRPr lang="id-ID" sz="1050">
                        <a:latin typeface="Calibri"/>
                        <a:ea typeface="Calibri"/>
                        <a:cs typeface="Times New Roman"/>
                      </a:endParaRPr>
                    </a:p>
                  </a:txBody>
                  <a:tcPr marL="28222" marR="282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45</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Sert/SK/SP</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Regional</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89">
                <a:tc>
                  <a:txBody>
                    <a:bodyPr/>
                    <a:lstStyle/>
                    <a:p>
                      <a:pPr algn="ct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Daerah</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Sert/SK/SP</a:t>
                      </a:r>
                      <a:endParaRPr lang="id-ID" sz="1050" dirty="0">
                        <a:latin typeface="Calibri"/>
                        <a:ea typeface="Calibri"/>
                        <a:cs typeface="Times New Roman"/>
                      </a:endParaRPr>
                    </a:p>
                  </a:txBody>
                  <a:tcPr marL="28222" marR="282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 y="571480"/>
          <a:ext cx="9144001" cy="6531066"/>
        </p:xfrm>
        <a:graphic>
          <a:graphicData uri="http://schemas.openxmlformats.org/drawingml/2006/table">
            <a:tbl>
              <a:tblPr/>
              <a:tblGrid>
                <a:gridCol w="579730"/>
                <a:gridCol w="1978762"/>
                <a:gridCol w="1870862"/>
                <a:gridCol w="2079345"/>
                <a:gridCol w="919887"/>
                <a:gridCol w="1715415"/>
              </a:tblGrid>
              <a:tr h="290286">
                <a:tc>
                  <a:txBody>
                    <a:bodyPr/>
                    <a:lstStyle/>
                    <a:p>
                      <a:pPr algn="ctr">
                        <a:lnSpc>
                          <a:spcPct val="150000"/>
                        </a:lnSpc>
                        <a:spcAft>
                          <a:spcPts val="0"/>
                        </a:spcAft>
                      </a:pPr>
                      <a:r>
                        <a:rPr lang="id-ID" sz="1050">
                          <a:latin typeface="Times New Roman"/>
                          <a:ea typeface="Calibri"/>
                          <a:cs typeface="Times New Roman"/>
                        </a:rPr>
                        <a:t>No.</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Kegiatan</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Tingkat</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Partisipasi dan /Prestasi</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Nilai skp</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050">
                          <a:latin typeface="Times New Roman"/>
                          <a:ea typeface="Calibri"/>
                          <a:cs typeface="Times New Roman"/>
                        </a:rPr>
                        <a:t>Bukti Penilaian</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r>
              <a:tr h="145143">
                <a:tc>
                  <a:txBody>
                    <a:bodyPr/>
                    <a:lstStyle/>
                    <a:p>
                      <a:pPr algn="ctr">
                        <a:lnSpc>
                          <a:spcPct val="150000"/>
                        </a:lnSpc>
                        <a:spcAft>
                          <a:spcPts val="0"/>
                        </a:spcAft>
                      </a:pPr>
                      <a:r>
                        <a:rPr lang="id-ID" sz="1050">
                          <a:latin typeface="Times New Roman"/>
                          <a:ea typeface="Calibri"/>
                          <a:cs typeface="Times New Roman"/>
                        </a:rPr>
                        <a:t>1</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a:t>
                      </a:r>
                      <a:endParaRPr lang="id-ID" sz="1050">
                        <a:latin typeface="Calibri"/>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r>
                        <a:rPr lang="id-ID" sz="1050">
                          <a:latin typeface="Times New Roman"/>
                          <a:ea typeface="Calibri"/>
                          <a:cs typeface="Times New Roman"/>
                        </a:rPr>
                        <a:t>1.</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3">
                  <a:txBody>
                    <a:bodyPr/>
                    <a:lstStyle/>
                    <a:p>
                      <a:pPr>
                        <a:lnSpc>
                          <a:spcPct val="150000"/>
                        </a:lnSpc>
                        <a:spcAft>
                          <a:spcPts val="0"/>
                        </a:spcAft>
                      </a:pPr>
                      <a:r>
                        <a:rPr lang="id-ID" sz="1050">
                          <a:latin typeface="Times New Roman"/>
                          <a:ea typeface="Calibri"/>
                          <a:cs typeface="Times New Roman"/>
                        </a:rPr>
                        <a:t>Memperoleh prestasi dalam kegiatan minat dan bakat (olahraga, seni, dan kerohanian)</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90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50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5">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Juara 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Juara III</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50000"/>
                        </a:lnSpc>
                        <a:spcAft>
                          <a:spcPts val="0"/>
                        </a:spcAft>
                      </a:pPr>
                      <a:endParaRPr lang="id-ID" sz="1050">
                        <a:latin typeface="Times New Roman"/>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Finalis</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3">
                <a:tc>
                  <a:txBody>
                    <a:bodyPr/>
                    <a:lstStyle/>
                    <a:p>
                      <a:pPr algn="ctr">
                        <a:lnSpc>
                          <a:spcPct val="150000"/>
                        </a:lnSpc>
                        <a:spcAft>
                          <a:spcPts val="0"/>
                        </a:spcAft>
                      </a:pPr>
                      <a:endParaRPr lang="id-ID" sz="1050">
                        <a:latin typeface="Times New Roman"/>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Terpilih</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Sert/SK/SP</a:t>
                      </a:r>
                      <a:endParaRPr lang="id-ID" sz="1050" dirty="0">
                        <a:latin typeface="Calibri"/>
                        <a:ea typeface="Calibri"/>
                        <a:cs typeface="Times New Roman"/>
                      </a:endParaRP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99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a:t>
            </a:r>
            <a:r>
              <a:rPr kumimoji="0" lang="id-ID" sz="1200" b="1" i="0" u="none" strike="noStrike" cap="none" normalizeH="0" baseline="0" smtClean="0" bmk="">
                <a:ln>
                  <a:noFill/>
                </a:ln>
                <a:solidFill>
                  <a:schemeClr val="tx1"/>
                </a:solidFill>
                <a:effectLst/>
                <a:latin typeface="Times New Roman" pitchFamily="18" charset="0"/>
                <a:ea typeface="Calibri" pitchFamily="34" charset="0"/>
                <a:cs typeface="Times New Roman" pitchFamily="18" charset="0"/>
              </a:rPr>
              <a:t>abel 4. Kegiatan Bidang Minat dan Bakat</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214290"/>
          <a:ext cx="8429686" cy="6240780"/>
        </p:xfrm>
        <a:graphic>
          <a:graphicData uri="http://schemas.openxmlformats.org/drawingml/2006/table">
            <a:tbl>
              <a:tblPr/>
              <a:tblGrid>
                <a:gridCol w="1725562"/>
                <a:gridCol w="1642080"/>
                <a:gridCol w="1725562"/>
                <a:gridCol w="1725562"/>
                <a:gridCol w="805460"/>
                <a:gridCol w="805460"/>
              </a:tblGrid>
              <a:tr h="369367">
                <a:tc>
                  <a:txBody>
                    <a:bodyPr/>
                    <a:lstStyle/>
                    <a:p>
                      <a:pPr algn="ctr">
                        <a:lnSpc>
                          <a:spcPct val="150000"/>
                        </a:lnSpc>
                        <a:spcAft>
                          <a:spcPts val="0"/>
                        </a:spcAft>
                      </a:pPr>
                      <a:r>
                        <a:rPr lang="id-ID" sz="1050" dirty="0">
                          <a:latin typeface="Times New Roman"/>
                          <a:ea typeface="Calibri"/>
                          <a:cs typeface="Times New Roman"/>
                        </a:rPr>
                        <a:t/>
                      </a:r>
                      <a:br>
                        <a:rPr lang="id-ID" sz="1050" dirty="0">
                          <a:latin typeface="Times New Roman"/>
                          <a:ea typeface="Calibri"/>
                          <a:cs typeface="Times New Roman"/>
                        </a:rPr>
                      </a:br>
                      <a:r>
                        <a:rPr lang="id-ID" sz="1050" dirty="0">
                          <a:latin typeface="Times New Roman"/>
                          <a:ea typeface="Calibri"/>
                          <a:cs typeface="Times New Roman"/>
                        </a:rPr>
                        <a:t>2.</a:t>
                      </a:r>
                      <a:endParaRPr lang="id-ID" sz="1050" dirty="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14">
                  <a:txBody>
                    <a:bodyPr/>
                    <a:lstStyle/>
                    <a:p>
                      <a:pPr>
                        <a:lnSpc>
                          <a:spcPct val="150000"/>
                        </a:lnSpc>
                        <a:spcAft>
                          <a:spcPts val="0"/>
                        </a:spcAft>
                      </a:pPr>
                      <a:r>
                        <a:rPr lang="id-ID" sz="1050">
                          <a:latin typeface="Times New Roman"/>
                          <a:ea typeface="Calibri"/>
                          <a:cs typeface="Times New Roman"/>
                        </a:rPr>
                        <a:t>Mengikuti kegiatan minat dan bakat (olahraga, seni, dan kerohanian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50000"/>
                        </a:lnSpc>
                        <a:spcAft>
                          <a:spcPts val="0"/>
                        </a:spcAft>
                      </a:pPr>
                      <a:r>
                        <a:rPr lang="id-ID" sz="1050">
                          <a:latin typeface="Times New Roman"/>
                          <a:ea typeface="Calibri"/>
                          <a:cs typeface="Times New Roman"/>
                        </a:rPr>
                        <a:t>Internasional</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Delegasi</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Undangan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85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Biasa</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Delegasi</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Undangan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Biasa</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Delegasi</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Undangan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Biasa</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3">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Delegasi</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Undangan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Biasa</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rowSpan="2">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Delegasi</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Peserta Undangan</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rowSpan="2">
                  <a:txBody>
                    <a:bodyPr/>
                    <a:lstStyle/>
                    <a:p>
                      <a:pPr algn="ctr">
                        <a:lnSpc>
                          <a:spcPct val="150000"/>
                        </a:lnSpc>
                        <a:spcAft>
                          <a:spcPts val="0"/>
                        </a:spcAft>
                      </a:pPr>
                      <a:r>
                        <a:rPr lang="id-ID" sz="1050">
                          <a:latin typeface="Times New Roman"/>
                          <a:ea typeface="Calibri"/>
                          <a:cs typeface="Times New Roman"/>
                        </a:rPr>
                        <a:t>3.</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50000"/>
                        </a:lnSpc>
                        <a:spcAft>
                          <a:spcPts val="0"/>
                        </a:spcAft>
                      </a:pPr>
                      <a:r>
                        <a:rPr lang="id-ID" sz="1050">
                          <a:latin typeface="Times New Roman"/>
                          <a:ea typeface="Calibri"/>
                          <a:cs typeface="Times New Roman"/>
                        </a:rPr>
                        <a:t>Menjadi Pelatih/ </a:t>
                      </a:r>
                      <a:endParaRPr lang="id-ID" sz="1050">
                        <a:latin typeface="Calibri"/>
                        <a:ea typeface="Calibri"/>
                        <a:cs typeface="Times New Roman"/>
                      </a:endParaRPr>
                    </a:p>
                    <a:p>
                      <a:pPr>
                        <a:lnSpc>
                          <a:spcPct val="150000"/>
                        </a:lnSpc>
                        <a:spcAft>
                          <a:spcPts val="0"/>
                        </a:spcAft>
                      </a:pPr>
                      <a:r>
                        <a:rPr lang="id-ID" sz="1050">
                          <a:latin typeface="Times New Roman"/>
                          <a:ea typeface="Calibri"/>
                          <a:cs typeface="Times New Roman"/>
                        </a:rPr>
                        <a:t>Pembimbing/ pendamping Kegiatan Minat dan Bakat</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Nasional</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Daerah/Regional</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75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Fakultas</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683">
                <a:tc>
                  <a:txBody>
                    <a:bodyPr/>
                    <a:lstStyle/>
                    <a:p>
                      <a:pPr algn="ct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Lainnya</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10</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Sert/SK/SP</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734">
                <a:tc>
                  <a:txBody>
                    <a:bodyPr/>
                    <a:lstStyle/>
                    <a:p>
                      <a:pPr algn="ctr">
                        <a:lnSpc>
                          <a:spcPct val="150000"/>
                        </a:lnSpc>
                        <a:spcAft>
                          <a:spcPts val="0"/>
                        </a:spcAft>
                      </a:pPr>
                      <a:r>
                        <a:rPr lang="id-ID" sz="1050">
                          <a:latin typeface="Times New Roman"/>
                          <a:ea typeface="Calibri"/>
                          <a:cs typeface="Times New Roman"/>
                        </a:rPr>
                        <a:t>4.</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Melaksanakan aktivitas pembinaan khusus berkaitan dengan kegiatan minat dan bakat </a:t>
                      </a:r>
                      <a:endParaRPr lang="id-ID" sz="1050">
                        <a:latin typeface="Calibri"/>
                        <a:ea typeface="Calibri"/>
                        <a:cs typeface="Times New Roman"/>
                      </a:endParaRPr>
                    </a:p>
                  </a:txBody>
                  <a:tcPr marL="3533" marR="35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Sert/Daftar Hadir</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367">
                <a:tc>
                  <a:txBody>
                    <a:bodyPr/>
                    <a:lstStyle/>
                    <a:p>
                      <a:pPr algn="ctr">
                        <a:lnSpc>
                          <a:spcPct val="150000"/>
                        </a:lnSpc>
                        <a:spcAft>
                          <a:spcPts val="0"/>
                        </a:spcAft>
                      </a:pPr>
                      <a:r>
                        <a:rPr lang="id-ID" sz="1050">
                          <a:latin typeface="Times New Roman"/>
                          <a:ea typeface="Calibri"/>
                          <a:cs typeface="Times New Roman"/>
                        </a:rPr>
                        <a:t>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Menjadi mitra tanding pada kegiatan minat dan bakat</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050">
                        <a:latin typeface="Times New Roman"/>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25</a:t>
                      </a:r>
                      <a:endParaRPr lang="id-ID" sz="105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Sert/SK</a:t>
                      </a:r>
                      <a:endParaRPr lang="id-ID" sz="1050" dirty="0">
                        <a:latin typeface="Calibri"/>
                        <a:ea typeface="Calibri"/>
                        <a:cs typeface="Times New Roman"/>
                      </a:endParaRPr>
                    </a:p>
                  </a:txBody>
                  <a:tcPr marL="3533" marR="35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642910" y="857232"/>
          <a:ext cx="8286808" cy="5143536"/>
        </p:xfrm>
        <a:graphic>
          <a:graphicData uri="http://schemas.openxmlformats.org/drawingml/2006/table">
            <a:tbl>
              <a:tblPr/>
              <a:tblGrid>
                <a:gridCol w="1500198"/>
                <a:gridCol w="1428760"/>
                <a:gridCol w="2071702"/>
                <a:gridCol w="1428760"/>
                <a:gridCol w="857256"/>
                <a:gridCol w="1000132"/>
              </a:tblGrid>
              <a:tr h="669110">
                <a:tc rowSpan="6">
                  <a:txBody>
                    <a:bodyPr/>
                    <a:lstStyle/>
                    <a:p>
                      <a:pPr algn="ctr">
                        <a:lnSpc>
                          <a:spcPct val="150000"/>
                        </a:lnSpc>
                        <a:spcAft>
                          <a:spcPts val="0"/>
                        </a:spcAft>
                      </a:pPr>
                      <a:r>
                        <a:rPr lang="id-ID" sz="1050" dirty="0">
                          <a:latin typeface="Times New Roman"/>
                          <a:ea typeface="Calibri"/>
                          <a:cs typeface="Times New Roman"/>
                        </a:rPr>
                        <a:t/>
                      </a:r>
                      <a:br>
                        <a:rPr lang="id-ID" sz="1050" dirty="0">
                          <a:latin typeface="Times New Roman"/>
                          <a:ea typeface="Calibri"/>
                          <a:cs typeface="Times New Roman"/>
                        </a:rPr>
                      </a:br>
                      <a:r>
                        <a:rPr lang="id-ID" sz="1050" dirty="0">
                          <a:latin typeface="Times New Roman"/>
                          <a:ea typeface="Calibri"/>
                          <a:cs typeface="Times New Roman"/>
                        </a:rPr>
                        <a:t>6.</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nSpc>
                          <a:spcPct val="150000"/>
                        </a:lnSpc>
                        <a:spcAft>
                          <a:spcPts val="0"/>
                        </a:spcAft>
                      </a:pPr>
                      <a:r>
                        <a:rPr lang="id-ID" sz="1050">
                          <a:latin typeface="Times New Roman"/>
                          <a:ea typeface="Calibri"/>
                          <a:cs typeface="Times New Roman"/>
                        </a:rPr>
                        <a:t>Menghasilkan karya seni (konser, pameran seni, puisi, fotografi, teater, dll)</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nSpc>
                          <a:spcPct val="150000"/>
                        </a:lnSpc>
                        <a:spcAft>
                          <a:spcPts val="0"/>
                        </a:spcAft>
                      </a:pPr>
                      <a:endParaRPr lang="id-ID" sz="1050" dirty="0">
                        <a:latin typeface="Times New Roman"/>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Internasional </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150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a:latin typeface="Times New Roman"/>
                          <a:ea typeface="Calibri"/>
                          <a:cs typeface="Times New Roman"/>
                        </a:rPr>
                        <a:t>Hasil Karya/Sert</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110">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Nasional </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100</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a:latin typeface="Times New Roman"/>
                          <a:ea typeface="Calibri"/>
                          <a:cs typeface="Times New Roman"/>
                        </a:rPr>
                        <a:t>Hasil Karya/Sert</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110">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dirty="0">
                          <a:latin typeface="Times New Roman"/>
                          <a:ea typeface="Calibri"/>
                          <a:cs typeface="Times New Roman"/>
                        </a:rPr>
                        <a:t>Regional </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dirty="0">
                          <a:latin typeface="Times New Roman"/>
                          <a:ea typeface="Calibri"/>
                          <a:cs typeface="Times New Roman"/>
                        </a:rPr>
                        <a:t>80</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dirty="0">
                          <a:latin typeface="Times New Roman"/>
                          <a:ea typeface="Calibri"/>
                          <a:cs typeface="Times New Roman"/>
                        </a:rPr>
                        <a:t>Hasil Karya/Sert</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110">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Universitas</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60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dirty="0">
                          <a:latin typeface="Times New Roman"/>
                          <a:ea typeface="Calibri"/>
                          <a:cs typeface="Times New Roman"/>
                        </a:rPr>
                        <a:t>Hasil Karya/Sert</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110">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Fakultas </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40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a:latin typeface="Times New Roman"/>
                          <a:ea typeface="Calibri"/>
                          <a:cs typeface="Times New Roman"/>
                        </a:rPr>
                        <a:t>Hasil Karya/Sert</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110">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Prodi</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050" dirty="0">
                          <a:latin typeface="Times New Roman"/>
                          <a:ea typeface="Calibri"/>
                          <a:cs typeface="Times New Roman"/>
                        </a:rPr>
                        <a:t>Hasil Karya/Sert</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4438">
                <a:tc rowSpan="2">
                  <a:txBody>
                    <a:bodyPr/>
                    <a:lstStyle/>
                    <a:p>
                      <a:pPr algn="ctr">
                        <a:lnSpc>
                          <a:spcPct val="150000"/>
                        </a:lnSpc>
                        <a:spcAft>
                          <a:spcPts val="0"/>
                        </a:spcAft>
                      </a:pPr>
                      <a:r>
                        <a:rPr lang="id-ID" sz="1050">
                          <a:latin typeface="Times New Roman"/>
                          <a:ea typeface="Calibri"/>
                          <a:cs typeface="Times New Roman"/>
                        </a:rPr>
                        <a:t>7.</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r>
                        <a:rPr lang="id-ID" sz="1050">
                          <a:latin typeface="Times New Roman"/>
                          <a:ea typeface="Calibri"/>
                          <a:cs typeface="Times New Roman"/>
                        </a:rPr>
                        <a:t>Mengelola Kewirausahaan</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50000"/>
                        </a:lnSpc>
                        <a:spcAft>
                          <a:spcPts val="0"/>
                        </a:spcAft>
                      </a:pPr>
                      <a:endParaRPr lang="id-ID" sz="1050">
                        <a:latin typeface="Times New Roman"/>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a:latin typeface="Times New Roman"/>
                          <a:ea typeface="Calibri"/>
                          <a:cs typeface="Times New Roman"/>
                        </a:rPr>
                        <a:t>Mandiri</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30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SK/Sert</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4438">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50000"/>
                        </a:lnSpc>
                        <a:spcAft>
                          <a:spcPts val="0"/>
                        </a:spcAft>
                      </a:pPr>
                      <a:r>
                        <a:rPr lang="id-ID" sz="1050">
                          <a:latin typeface="Times New Roman"/>
                          <a:ea typeface="Calibri"/>
                          <a:cs typeface="Times New Roman"/>
                        </a:rPr>
                        <a:t>Kemitraan</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050">
                          <a:latin typeface="Times New Roman"/>
                          <a:ea typeface="Calibri"/>
                          <a:cs typeface="Times New Roman"/>
                        </a:rPr>
                        <a:t>20</a:t>
                      </a:r>
                      <a:endParaRPr lang="id-ID" sz="105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050" dirty="0">
                          <a:latin typeface="Times New Roman"/>
                          <a:ea typeface="Calibri"/>
                          <a:cs typeface="Times New Roman"/>
                        </a:rPr>
                        <a:t>SK/Sert</a:t>
                      </a:r>
                      <a:endParaRPr lang="id-ID" sz="1050" dirty="0">
                        <a:latin typeface="Calibri"/>
                        <a:ea typeface="Calibri"/>
                        <a:cs typeface="Times New Roman"/>
                      </a:endParaRPr>
                    </a:p>
                  </a:txBody>
                  <a:tcPr marL="11598" marR="115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DASAR HUKUM </a:t>
            </a:r>
            <a:endParaRPr lang="id-ID" dirty="0"/>
          </a:p>
        </p:txBody>
      </p:sp>
      <p:sp>
        <p:nvSpPr>
          <p:cNvPr id="3" name="Content Placeholder 2"/>
          <p:cNvSpPr>
            <a:spLocks noGrp="1"/>
          </p:cNvSpPr>
          <p:nvPr>
            <p:ph idx="1"/>
          </p:nvPr>
        </p:nvSpPr>
        <p:spPr/>
        <p:txBody>
          <a:bodyPr>
            <a:normAutofit fontScale="47500" lnSpcReduction="20000"/>
          </a:bodyPr>
          <a:lstStyle/>
          <a:p>
            <a:pPr lvl="0"/>
            <a:r>
              <a:rPr lang="en-US" dirty="0" err="1" smtClean="0"/>
              <a:t>Undang-Undang</a:t>
            </a:r>
            <a:r>
              <a:rPr lang="en-US" dirty="0" smtClean="0"/>
              <a:t> </a:t>
            </a:r>
            <a:r>
              <a:rPr lang="en-US" dirty="0" err="1" smtClean="0"/>
              <a:t>Nomor</a:t>
            </a:r>
            <a:r>
              <a:rPr lang="en-US" dirty="0" smtClean="0"/>
              <a:t> 20 </a:t>
            </a:r>
            <a:r>
              <a:rPr lang="en-US" dirty="0" err="1" smtClean="0"/>
              <a:t>Tahun</a:t>
            </a:r>
            <a:r>
              <a:rPr lang="en-US" dirty="0" smtClean="0"/>
              <a:t> 2003 </a:t>
            </a:r>
            <a:r>
              <a:rPr lang="en-US" dirty="0" err="1" smtClean="0"/>
              <a:t>tentang</a:t>
            </a:r>
            <a:r>
              <a:rPr lang="en-US" dirty="0" smtClean="0"/>
              <a:t> </a:t>
            </a:r>
            <a:r>
              <a:rPr lang="en-US" dirty="0" err="1" smtClean="0"/>
              <a:t>Sistem</a:t>
            </a:r>
            <a:r>
              <a:rPr lang="en-US" dirty="0" smtClean="0"/>
              <a:t> </a:t>
            </a:r>
            <a:r>
              <a:rPr lang="en-US" dirty="0" err="1" smtClean="0"/>
              <a:t>Pendidikan</a:t>
            </a:r>
            <a:r>
              <a:rPr lang="en-US" dirty="0" smtClean="0"/>
              <a:t> </a:t>
            </a:r>
            <a:r>
              <a:rPr lang="en-US" dirty="0" err="1" smtClean="0"/>
              <a:t>Nasional</a:t>
            </a:r>
            <a:r>
              <a:rPr lang="en-US" dirty="0" smtClean="0"/>
              <a:t>; </a:t>
            </a:r>
            <a:endParaRPr lang="id-ID" dirty="0" smtClean="0"/>
          </a:p>
          <a:p>
            <a:pPr lvl="0"/>
            <a:r>
              <a:rPr lang="en-US" dirty="0" err="1" smtClean="0"/>
              <a:t>Undang-Undang</a:t>
            </a:r>
            <a:r>
              <a:rPr lang="en-US" dirty="0" smtClean="0"/>
              <a:t> </a:t>
            </a:r>
            <a:r>
              <a:rPr lang="en-US" dirty="0" err="1" smtClean="0"/>
              <a:t>Nomor</a:t>
            </a:r>
            <a:r>
              <a:rPr lang="en-US" dirty="0" smtClean="0"/>
              <a:t> 12 </a:t>
            </a:r>
            <a:r>
              <a:rPr lang="en-US" dirty="0" err="1" smtClean="0"/>
              <a:t>Tahun</a:t>
            </a:r>
            <a:r>
              <a:rPr lang="en-US" dirty="0" smtClean="0"/>
              <a:t> 2012 </a:t>
            </a:r>
            <a:r>
              <a:rPr lang="en-US" dirty="0" err="1" smtClean="0"/>
              <a:t>tentang</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Presiden</a:t>
            </a:r>
            <a:r>
              <a:rPr lang="en-US" dirty="0" smtClean="0"/>
              <a:t> </a:t>
            </a:r>
            <a:r>
              <a:rPr lang="en-US" dirty="0" err="1" smtClean="0"/>
              <a:t>Republik</a:t>
            </a:r>
            <a:r>
              <a:rPr lang="en-US" dirty="0" smtClean="0"/>
              <a:t> Indonesia </a:t>
            </a:r>
            <a:r>
              <a:rPr lang="en-US" dirty="0" err="1" smtClean="0"/>
              <a:t>Nomor</a:t>
            </a:r>
            <a:r>
              <a:rPr lang="en-US" dirty="0" smtClean="0"/>
              <a:t> 8 </a:t>
            </a:r>
            <a:r>
              <a:rPr lang="en-US" dirty="0" err="1" smtClean="0"/>
              <a:t>Tahun</a:t>
            </a:r>
            <a:r>
              <a:rPr lang="en-US" dirty="0" smtClean="0"/>
              <a:t> 2012 </a:t>
            </a:r>
            <a:r>
              <a:rPr lang="en-US" dirty="0" err="1" smtClean="0"/>
              <a:t>tentang</a:t>
            </a:r>
            <a:r>
              <a:rPr lang="en-US" dirty="0" smtClean="0"/>
              <a:t> </a:t>
            </a:r>
            <a:r>
              <a:rPr lang="en-US" dirty="0" err="1" smtClean="0"/>
              <a:t>Kerangka</a:t>
            </a:r>
            <a:r>
              <a:rPr lang="en-US" dirty="0" smtClean="0"/>
              <a:t> </a:t>
            </a:r>
            <a:r>
              <a:rPr lang="en-US" dirty="0" err="1" smtClean="0"/>
              <a:t>Kualifikasi</a:t>
            </a:r>
            <a:r>
              <a:rPr lang="en-US" dirty="0" smtClean="0"/>
              <a:t> </a:t>
            </a:r>
            <a:r>
              <a:rPr lang="en-US" dirty="0" err="1" smtClean="0"/>
              <a:t>Nasional</a:t>
            </a:r>
            <a:r>
              <a:rPr lang="en-US" dirty="0" smtClean="0"/>
              <a:t> Indonesia;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Nomor</a:t>
            </a:r>
            <a:r>
              <a:rPr lang="en-US" dirty="0" smtClean="0"/>
              <a:t> 49 </a:t>
            </a:r>
            <a:r>
              <a:rPr lang="en-US" dirty="0" err="1" smtClean="0"/>
              <a:t>Tahun</a:t>
            </a:r>
            <a:r>
              <a:rPr lang="en-US" dirty="0" smtClean="0"/>
              <a:t> 2014 </a:t>
            </a:r>
            <a:r>
              <a:rPr lang="en-US" dirty="0" err="1" smtClean="0"/>
              <a:t>tentang</a:t>
            </a:r>
            <a:r>
              <a:rPr lang="en-US" dirty="0" smtClean="0"/>
              <a:t> </a:t>
            </a:r>
            <a:r>
              <a:rPr lang="en-US" dirty="0" err="1" smtClean="0"/>
              <a:t>Standar</a:t>
            </a:r>
            <a:r>
              <a:rPr lang="en-US" dirty="0" smtClean="0"/>
              <a:t> </a:t>
            </a:r>
            <a:r>
              <a:rPr lang="en-US" dirty="0" err="1" smtClean="0"/>
              <a:t>Nasional</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Riset</a:t>
            </a:r>
            <a:r>
              <a:rPr lang="en-US" dirty="0" smtClean="0"/>
              <a:t> </a:t>
            </a:r>
            <a:r>
              <a:rPr lang="en-US" dirty="0" err="1" smtClean="0"/>
              <a:t>dan</a:t>
            </a:r>
            <a:r>
              <a:rPr lang="en-US" dirty="0" smtClean="0"/>
              <a:t> </a:t>
            </a:r>
            <a:r>
              <a:rPr lang="en-US" dirty="0" err="1" smtClean="0"/>
              <a:t>Pendidikan</a:t>
            </a:r>
            <a:r>
              <a:rPr lang="en-US" dirty="0" smtClean="0"/>
              <a:t> </a:t>
            </a:r>
            <a:r>
              <a:rPr lang="en-US" dirty="0" err="1" smtClean="0"/>
              <a:t>Tinggi</a:t>
            </a:r>
            <a:r>
              <a:rPr lang="en-US" dirty="0" smtClean="0"/>
              <a:t> </a:t>
            </a:r>
            <a:r>
              <a:rPr lang="en-US" dirty="0" err="1" smtClean="0"/>
              <a:t>Nomor</a:t>
            </a:r>
            <a:r>
              <a:rPr lang="en-US" dirty="0" smtClean="0"/>
              <a:t> 44 </a:t>
            </a:r>
            <a:r>
              <a:rPr lang="en-US" dirty="0" err="1" smtClean="0"/>
              <a:t>Tahun</a:t>
            </a:r>
            <a:r>
              <a:rPr lang="en-US" dirty="0" smtClean="0"/>
              <a:t> 2015 </a:t>
            </a:r>
            <a:r>
              <a:rPr lang="en-US" dirty="0" err="1" smtClean="0"/>
              <a:t>tentang</a:t>
            </a:r>
            <a:r>
              <a:rPr lang="en-US" dirty="0" smtClean="0"/>
              <a:t> </a:t>
            </a:r>
            <a:r>
              <a:rPr lang="en-US" dirty="0" err="1" smtClean="0"/>
              <a:t>Standar</a:t>
            </a:r>
            <a:r>
              <a:rPr lang="en-US" dirty="0" smtClean="0"/>
              <a:t> </a:t>
            </a:r>
            <a:r>
              <a:rPr lang="en-US" dirty="0" err="1" smtClean="0"/>
              <a:t>Nasional</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Nomor</a:t>
            </a:r>
            <a:r>
              <a:rPr lang="en-US" dirty="0" smtClean="0"/>
              <a:t> 50 </a:t>
            </a:r>
            <a:r>
              <a:rPr lang="en-US" dirty="0" err="1" smtClean="0"/>
              <a:t>Tahun</a:t>
            </a:r>
            <a:r>
              <a:rPr lang="en-US" dirty="0" smtClean="0"/>
              <a:t> 2014 </a:t>
            </a:r>
            <a:r>
              <a:rPr lang="en-US" dirty="0" err="1" smtClean="0"/>
              <a:t>tentang</a:t>
            </a:r>
            <a:r>
              <a:rPr lang="en-US" dirty="0" smtClean="0"/>
              <a:t> </a:t>
            </a:r>
            <a:r>
              <a:rPr lang="en-US" dirty="0" err="1" smtClean="0"/>
              <a:t>Sistem</a:t>
            </a:r>
            <a:r>
              <a:rPr lang="en-US" dirty="0" smtClean="0"/>
              <a:t> </a:t>
            </a:r>
            <a:r>
              <a:rPr lang="en-US" dirty="0" err="1" smtClean="0"/>
              <a:t>Penjaminan</a:t>
            </a:r>
            <a:r>
              <a:rPr lang="en-US" dirty="0" smtClean="0"/>
              <a:t> </a:t>
            </a:r>
            <a:r>
              <a:rPr lang="en-US" dirty="0" err="1" smtClean="0"/>
              <a:t>Mutu</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Republik</a:t>
            </a:r>
            <a:r>
              <a:rPr lang="en-US" dirty="0" smtClean="0"/>
              <a:t> Indonesia No</a:t>
            </a:r>
            <a:r>
              <a:rPr lang="id-ID" dirty="0" smtClean="0"/>
              <a:t>mor </a:t>
            </a:r>
            <a:r>
              <a:rPr lang="en-US" dirty="0" smtClean="0"/>
              <a:t>73 </a:t>
            </a:r>
            <a:r>
              <a:rPr lang="en-US" dirty="0" err="1" smtClean="0"/>
              <a:t>Tahun</a:t>
            </a:r>
            <a:r>
              <a:rPr lang="en-US" dirty="0" smtClean="0"/>
              <a:t> 2013 </a:t>
            </a:r>
            <a:r>
              <a:rPr lang="en-US" dirty="0" err="1" smtClean="0"/>
              <a:t>tentang</a:t>
            </a:r>
            <a:r>
              <a:rPr lang="en-US" dirty="0" smtClean="0"/>
              <a:t> </a:t>
            </a:r>
            <a:r>
              <a:rPr lang="en-US" dirty="0" err="1" smtClean="0"/>
              <a:t>Penerapan</a:t>
            </a:r>
            <a:r>
              <a:rPr lang="en-US" dirty="0" smtClean="0"/>
              <a:t> </a:t>
            </a:r>
            <a:r>
              <a:rPr lang="en-US" dirty="0" err="1" smtClean="0"/>
              <a:t>Kerangka</a:t>
            </a:r>
            <a:r>
              <a:rPr lang="en-US" dirty="0" smtClean="0"/>
              <a:t> </a:t>
            </a:r>
            <a:r>
              <a:rPr lang="en-US" dirty="0" err="1" smtClean="0"/>
              <a:t>Kualifikasi</a:t>
            </a:r>
            <a:r>
              <a:rPr lang="en-US" dirty="0" smtClean="0"/>
              <a:t> </a:t>
            </a:r>
            <a:r>
              <a:rPr lang="en-US" dirty="0" err="1" smtClean="0"/>
              <a:t>Nasional</a:t>
            </a:r>
            <a:r>
              <a:rPr lang="en-US" dirty="0" smtClean="0"/>
              <a:t> Indonesia </a:t>
            </a:r>
            <a:r>
              <a:rPr lang="en-US" dirty="0" err="1" smtClean="0"/>
              <a:t>Bidang</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Republik</a:t>
            </a:r>
            <a:r>
              <a:rPr lang="en-US" dirty="0" smtClean="0"/>
              <a:t> Indonesia No</a:t>
            </a:r>
            <a:r>
              <a:rPr lang="id-ID" dirty="0" smtClean="0"/>
              <a:t>mor</a:t>
            </a:r>
            <a:r>
              <a:rPr lang="en-US" dirty="0" smtClean="0"/>
              <a:t> 81 </a:t>
            </a:r>
            <a:r>
              <a:rPr lang="en-US" dirty="0" err="1" smtClean="0"/>
              <a:t>Tahun</a:t>
            </a:r>
            <a:r>
              <a:rPr lang="en-US" dirty="0" smtClean="0"/>
              <a:t> 2014 </a:t>
            </a:r>
            <a:r>
              <a:rPr lang="en-US" dirty="0" err="1" smtClean="0"/>
              <a:t>tentang</a:t>
            </a:r>
            <a:r>
              <a:rPr lang="en-US" dirty="0" smtClean="0"/>
              <a:t> </a:t>
            </a:r>
            <a:r>
              <a:rPr lang="en-US" dirty="0" err="1" smtClean="0"/>
              <a:t>Ijazah</a:t>
            </a:r>
            <a:r>
              <a:rPr lang="en-US" dirty="0" smtClean="0"/>
              <a:t>, </a:t>
            </a:r>
            <a:r>
              <a:rPr lang="en-US" dirty="0" err="1" smtClean="0"/>
              <a:t>Sertifikat</a:t>
            </a:r>
            <a:r>
              <a:rPr lang="en-US" dirty="0" smtClean="0"/>
              <a:t> </a:t>
            </a:r>
            <a:r>
              <a:rPr lang="en-US" dirty="0" err="1" smtClean="0"/>
              <a:t>Kompetensi</a:t>
            </a:r>
            <a:r>
              <a:rPr lang="en-US" dirty="0" smtClean="0"/>
              <a:t>, </a:t>
            </a:r>
            <a:r>
              <a:rPr lang="en-US" dirty="0" err="1" smtClean="0"/>
              <a:t>dan</a:t>
            </a:r>
            <a:r>
              <a:rPr lang="en-US" dirty="0" smtClean="0"/>
              <a:t> </a:t>
            </a:r>
            <a:r>
              <a:rPr lang="en-US" dirty="0" err="1" smtClean="0"/>
              <a:t>Sertifikat</a:t>
            </a:r>
            <a:r>
              <a:rPr lang="en-US" dirty="0" smtClean="0"/>
              <a:t> </a:t>
            </a:r>
            <a:r>
              <a:rPr lang="en-US" dirty="0" err="1" smtClean="0"/>
              <a:t>Profesi</a:t>
            </a:r>
            <a:r>
              <a:rPr lang="en-US" dirty="0" smtClean="0"/>
              <a:t> </a:t>
            </a:r>
            <a:r>
              <a:rPr lang="en-US" dirty="0" err="1" smtClean="0"/>
              <a:t>Pendidikan</a:t>
            </a:r>
            <a:r>
              <a:rPr lang="en-US" dirty="0" smtClean="0"/>
              <a:t> </a:t>
            </a:r>
            <a:r>
              <a:rPr lang="en-US" dirty="0" err="1" smtClean="0"/>
              <a:t>Tinggi</a:t>
            </a:r>
            <a:r>
              <a:rPr lang="en-US" dirty="0" smtClean="0"/>
              <a:t>; </a:t>
            </a:r>
            <a:endParaRPr lang="id-ID" dirty="0" smtClean="0"/>
          </a:p>
          <a:p>
            <a:pPr lvl="0"/>
            <a:r>
              <a:rPr lang="en-US" dirty="0" err="1" smtClean="0"/>
              <a:t>Peraturan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Nomor</a:t>
            </a:r>
            <a:r>
              <a:rPr lang="en-US" dirty="0" smtClean="0"/>
              <a:t> 87 </a:t>
            </a:r>
            <a:r>
              <a:rPr lang="en-US" dirty="0" err="1" smtClean="0"/>
              <a:t>Tahun</a:t>
            </a:r>
            <a:r>
              <a:rPr lang="en-US" dirty="0" smtClean="0"/>
              <a:t> 2014 </a:t>
            </a:r>
            <a:r>
              <a:rPr lang="en-US" dirty="0" err="1" smtClean="0"/>
              <a:t>tentang</a:t>
            </a:r>
            <a:r>
              <a:rPr lang="en-US" dirty="0" smtClean="0"/>
              <a:t> </a:t>
            </a:r>
            <a:r>
              <a:rPr lang="en-US" dirty="0" err="1" smtClean="0"/>
              <a:t>Akreditasi</a:t>
            </a:r>
            <a:r>
              <a:rPr lang="en-US" dirty="0" smtClean="0"/>
              <a:t> Program </a:t>
            </a:r>
            <a:r>
              <a:rPr lang="en-US" dirty="0" err="1" smtClean="0"/>
              <a:t>Studi</a:t>
            </a:r>
            <a:r>
              <a:rPr lang="en-US" dirty="0" smtClean="0"/>
              <a:t> </a:t>
            </a:r>
            <a:r>
              <a:rPr lang="en-US" dirty="0" err="1" smtClean="0"/>
              <a:t>dan</a:t>
            </a:r>
            <a:r>
              <a:rPr lang="en-US" dirty="0" smtClean="0"/>
              <a:t> </a:t>
            </a:r>
            <a:r>
              <a:rPr lang="en-US" dirty="0" err="1" smtClean="0"/>
              <a:t>Perguruan</a:t>
            </a:r>
            <a:r>
              <a:rPr lang="en-US" dirty="0" smtClean="0"/>
              <a:t> </a:t>
            </a:r>
            <a:r>
              <a:rPr lang="en-US" dirty="0" err="1" smtClean="0"/>
              <a:t>Tinggi</a:t>
            </a:r>
            <a:r>
              <a:rPr lang="en-US" dirty="0" smtClean="0"/>
              <a:t>; </a:t>
            </a:r>
            <a:endParaRPr lang="id-ID" dirty="0" smtClean="0"/>
          </a:p>
          <a:p>
            <a:pPr lvl="0"/>
            <a:r>
              <a:rPr lang="en-US" dirty="0" err="1" smtClean="0"/>
              <a:t>Keputusan</a:t>
            </a:r>
            <a:r>
              <a:rPr lang="en-US" dirty="0" smtClean="0"/>
              <a:t> </a:t>
            </a:r>
            <a:r>
              <a:rPr lang="en-US" dirty="0" err="1" smtClean="0"/>
              <a:t>Menteri</a:t>
            </a:r>
            <a:r>
              <a:rPr lang="en-US" dirty="0" smtClean="0"/>
              <a:t> </a:t>
            </a:r>
            <a:r>
              <a:rPr lang="en-US" dirty="0" err="1" smtClean="0"/>
              <a:t>Pendidikan</a:t>
            </a:r>
            <a:r>
              <a:rPr lang="en-US" dirty="0" smtClean="0"/>
              <a:t> </a:t>
            </a:r>
            <a:r>
              <a:rPr lang="en-US" dirty="0" err="1" smtClean="0"/>
              <a:t>Nasional</a:t>
            </a:r>
            <a:r>
              <a:rPr lang="en-US" dirty="0" smtClean="0"/>
              <a:t> </a:t>
            </a:r>
            <a:r>
              <a:rPr lang="en-US" dirty="0" err="1" smtClean="0"/>
              <a:t>Nomor</a:t>
            </a:r>
            <a:r>
              <a:rPr lang="en-US" dirty="0" smtClean="0"/>
              <a:t> 232/U/2000 </a:t>
            </a:r>
            <a:r>
              <a:rPr lang="en-US" dirty="0" err="1" smtClean="0"/>
              <a:t>Tahun</a:t>
            </a:r>
            <a:r>
              <a:rPr lang="en-US" dirty="0" smtClean="0"/>
              <a:t> 2000 </a:t>
            </a:r>
            <a:r>
              <a:rPr lang="en-US" dirty="0" err="1" smtClean="0"/>
              <a:t>tentang</a:t>
            </a:r>
            <a:r>
              <a:rPr lang="en-US" dirty="0" smtClean="0"/>
              <a:t> </a:t>
            </a:r>
            <a:r>
              <a:rPr lang="en-US" dirty="0" err="1" smtClean="0"/>
              <a:t>Pedoman</a:t>
            </a:r>
            <a:r>
              <a:rPr lang="en-US" dirty="0" smtClean="0"/>
              <a:t> </a:t>
            </a:r>
            <a:r>
              <a:rPr lang="en-US" dirty="0" err="1" smtClean="0"/>
              <a:t>Penyusunan</a:t>
            </a:r>
            <a:r>
              <a:rPr lang="en-US" dirty="0" smtClean="0"/>
              <a:t> </a:t>
            </a:r>
            <a:r>
              <a:rPr lang="en-US" dirty="0" err="1" smtClean="0"/>
              <a:t>Kurikulum</a:t>
            </a:r>
            <a:r>
              <a:rPr lang="en-US" dirty="0" smtClean="0"/>
              <a:t> </a:t>
            </a:r>
            <a:r>
              <a:rPr lang="en-US" dirty="0" err="1" smtClean="0"/>
              <a:t>Pendidikan</a:t>
            </a:r>
            <a:r>
              <a:rPr lang="en-US" dirty="0" smtClean="0"/>
              <a:t> </a:t>
            </a:r>
            <a:r>
              <a:rPr lang="en-US" dirty="0" err="1" smtClean="0"/>
              <a:t>Tinggi</a:t>
            </a:r>
            <a:r>
              <a:rPr lang="en-US" dirty="0" smtClean="0"/>
              <a:t> </a:t>
            </a:r>
            <a:r>
              <a:rPr lang="en-US" dirty="0" err="1" smtClean="0"/>
              <a:t>dan</a:t>
            </a:r>
            <a:r>
              <a:rPr lang="en-US" dirty="0" smtClean="0"/>
              <a:t> </a:t>
            </a:r>
            <a:r>
              <a:rPr lang="en-US" dirty="0" err="1" smtClean="0"/>
              <a:t>Penilaian</a:t>
            </a:r>
            <a:r>
              <a:rPr lang="en-US" dirty="0" smtClean="0"/>
              <a:t> </a:t>
            </a:r>
            <a:r>
              <a:rPr lang="en-US" dirty="0" err="1" smtClean="0"/>
              <a:t>Hasil</a:t>
            </a:r>
            <a:r>
              <a:rPr lang="en-US" dirty="0" smtClean="0"/>
              <a:t> </a:t>
            </a:r>
            <a:r>
              <a:rPr lang="en-US" dirty="0" err="1" smtClean="0"/>
              <a:t>Belajar</a:t>
            </a:r>
            <a:r>
              <a:rPr lang="en-US" dirty="0" smtClean="0"/>
              <a:t> </a:t>
            </a:r>
            <a:r>
              <a:rPr lang="en-US" dirty="0" err="1" smtClean="0"/>
              <a:t>Mahasiswa</a:t>
            </a:r>
            <a:r>
              <a:rPr lang="en-US" dirty="0" smtClean="0"/>
              <a:t>; </a:t>
            </a:r>
            <a:endParaRPr lang="id-ID" dirty="0" smtClean="0"/>
          </a:p>
          <a:p>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28596" y="285728"/>
          <a:ext cx="8358246" cy="5715043"/>
        </p:xfrm>
        <a:graphic>
          <a:graphicData uri="http://schemas.openxmlformats.org/drawingml/2006/table">
            <a:tbl>
              <a:tblPr/>
              <a:tblGrid>
                <a:gridCol w="629528"/>
                <a:gridCol w="1515699"/>
                <a:gridCol w="1394085"/>
                <a:gridCol w="2025401"/>
                <a:gridCol w="1019407"/>
                <a:gridCol w="1774126"/>
              </a:tblGrid>
              <a:tr h="555380">
                <a:tc>
                  <a:txBody>
                    <a:bodyPr/>
                    <a:lstStyle/>
                    <a:p>
                      <a:pPr algn="ctr">
                        <a:lnSpc>
                          <a:spcPct val="150000"/>
                        </a:lnSpc>
                        <a:spcAft>
                          <a:spcPts val="0"/>
                        </a:spcAft>
                      </a:pPr>
                      <a:r>
                        <a:rPr lang="id-ID" sz="1100">
                          <a:latin typeface="Times New Roman"/>
                          <a:ea typeface="Calibri"/>
                          <a:cs typeface="Times New Roman"/>
                        </a:rPr>
                        <a:t>No.</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100">
                          <a:latin typeface="Times New Roman"/>
                          <a:ea typeface="Calibri"/>
                          <a:cs typeface="Times New Roman"/>
                        </a:rPr>
                        <a:t>Kegiatan</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100">
                          <a:latin typeface="Times New Roman"/>
                          <a:ea typeface="Calibri"/>
                          <a:cs typeface="Times New Roman"/>
                        </a:rPr>
                        <a:t>Tingkat</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100">
                          <a:latin typeface="Times New Roman"/>
                          <a:ea typeface="Calibri"/>
                          <a:cs typeface="Times New Roman"/>
                        </a:rPr>
                        <a:t>Partisipasi dan /Prestasi</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100">
                          <a:latin typeface="Times New Roman"/>
                          <a:ea typeface="Calibri"/>
                          <a:cs typeface="Times New Roman"/>
                        </a:rPr>
                        <a:t>Nilai skp</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100">
                          <a:latin typeface="Times New Roman"/>
                          <a:ea typeface="Calibri"/>
                          <a:cs typeface="Times New Roman"/>
                        </a:rPr>
                        <a:t>Bukti Penilaian</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r>
              <a:tr h="326460">
                <a:tc>
                  <a:txBody>
                    <a:bodyPr/>
                    <a:lstStyle/>
                    <a:p>
                      <a:pPr algn="ctr">
                        <a:lnSpc>
                          <a:spcPct val="150000"/>
                        </a:lnSpc>
                        <a:spcAft>
                          <a:spcPts val="0"/>
                        </a:spcAft>
                      </a:pPr>
                      <a:r>
                        <a:rPr lang="id-ID" sz="1100">
                          <a:latin typeface="Times New Roman"/>
                          <a:ea typeface="Calibri"/>
                          <a:cs typeface="Times New Roman"/>
                        </a:rPr>
                        <a:t>1.</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6">
                  <a:txBody>
                    <a:bodyPr/>
                    <a:lstStyle/>
                    <a:p>
                      <a:pPr>
                        <a:lnSpc>
                          <a:spcPct val="150000"/>
                        </a:lnSpc>
                        <a:spcAft>
                          <a:spcPts val="0"/>
                        </a:spcAft>
                      </a:pPr>
                      <a:r>
                        <a:rPr lang="id-ID" sz="1100">
                          <a:latin typeface="Times New Roman"/>
                          <a:ea typeface="Calibri"/>
                          <a:cs typeface="Times New Roman"/>
                        </a:rPr>
                        <a:t>Mengikuti pelaksanaan Bakti Sosial</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Internasional</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80</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Sert/SK/SP</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Nasional</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65</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Sert/SK/SP</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Regional</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40</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Sert/SK/SP</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Universitas</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25</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Sert/SK/SP</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Fakultas</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15</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Sert/SK/SP</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nSpc>
                          <a:spcPct val="150000"/>
                        </a:lnSpc>
                        <a:spcAft>
                          <a:spcPts val="0"/>
                        </a:spcAft>
                      </a:pPr>
                      <a:r>
                        <a:rPr lang="id-ID" sz="1100">
                          <a:latin typeface="Times New Roman"/>
                          <a:ea typeface="Calibri"/>
                          <a:cs typeface="Times New Roman"/>
                        </a:rPr>
                        <a:t>Jurusan/Prodi</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10</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Daftar Hadir</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r>
                        <a:rPr lang="id-ID" sz="1100">
                          <a:latin typeface="Times New Roman"/>
                          <a:ea typeface="Calibri"/>
                          <a:cs typeface="Times New Roman"/>
                        </a:rPr>
                        <a:t>2.</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3">
                  <a:txBody>
                    <a:bodyPr/>
                    <a:lstStyle/>
                    <a:p>
                      <a:pPr>
                        <a:lnSpc>
                          <a:spcPct val="150000"/>
                        </a:lnSpc>
                        <a:spcAft>
                          <a:spcPts val="0"/>
                        </a:spcAft>
                      </a:pPr>
                      <a:r>
                        <a:rPr lang="id-ID" sz="1100">
                          <a:latin typeface="Times New Roman"/>
                          <a:ea typeface="Calibri"/>
                          <a:cs typeface="Times New Roman"/>
                        </a:rPr>
                        <a:t>Penanganan Bencana</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lnSpc>
                          <a:spcPct val="150000"/>
                        </a:lnSpc>
                        <a:spcAft>
                          <a:spcPts val="0"/>
                        </a:spcAft>
                      </a:pPr>
                      <a:r>
                        <a:rPr lang="id-ID" sz="1100">
                          <a:latin typeface="Times New Roman"/>
                          <a:ea typeface="Calibri"/>
                          <a:cs typeface="Times New Roman"/>
                        </a:rPr>
                        <a:t>35</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nSpc>
                          <a:spcPct val="150000"/>
                        </a:lnSpc>
                        <a:spcAft>
                          <a:spcPts val="0"/>
                        </a:spcAft>
                      </a:pPr>
                      <a:r>
                        <a:rPr lang="id-ID" sz="1100">
                          <a:latin typeface="Times New Roman"/>
                          <a:ea typeface="Calibri"/>
                          <a:cs typeface="Times New Roman"/>
                        </a:rPr>
                        <a:t>SK/Sert/Dok.</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r>
              <a:tr h="326460">
                <a:tc>
                  <a:txBody>
                    <a:bodyPr/>
                    <a:lstStyle/>
                    <a:p>
                      <a:pPr algn="ct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r>
              <a:tr h="1388452">
                <a:tc>
                  <a:txBody>
                    <a:bodyPr/>
                    <a:lstStyle/>
                    <a:p>
                      <a:pPr algn="ctr">
                        <a:lnSpc>
                          <a:spcPct val="150000"/>
                        </a:lnSpc>
                        <a:spcAft>
                          <a:spcPts val="0"/>
                        </a:spcAft>
                      </a:pPr>
                      <a:r>
                        <a:rPr lang="id-ID" sz="1100">
                          <a:latin typeface="Times New Roman"/>
                          <a:ea typeface="Calibri"/>
                          <a:cs typeface="Times New Roman"/>
                        </a:rPr>
                        <a:t>3.</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Bantuan pembimbingan rutin (sekolah, Pengajian, TPA, PAUD)</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a:latin typeface="Times New Roman"/>
                          <a:ea typeface="Calibri"/>
                          <a:cs typeface="Times New Roman"/>
                        </a:rPr>
                        <a:t>25</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SK/Sert/Dok</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3071">
                <a:tc>
                  <a:txBody>
                    <a:bodyPr/>
                    <a:lstStyle/>
                    <a:p>
                      <a:pPr algn="ctr">
                        <a:lnSpc>
                          <a:spcPct val="150000"/>
                        </a:lnSpc>
                        <a:spcAft>
                          <a:spcPts val="0"/>
                        </a:spcAft>
                      </a:pPr>
                      <a:r>
                        <a:rPr lang="id-ID" sz="1100">
                          <a:latin typeface="Times New Roman"/>
                          <a:ea typeface="Calibri"/>
                          <a:cs typeface="Times New Roman"/>
                        </a:rPr>
                        <a:t>4.</a:t>
                      </a:r>
                      <a:endParaRPr lang="id-ID" sz="110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a:latin typeface="Times New Roman"/>
                          <a:ea typeface="Calibri"/>
                          <a:cs typeface="Times New Roman"/>
                        </a:rPr>
                        <a:t>Kegiatan lain individual-sosial</a:t>
                      </a:r>
                      <a:endParaRPr lang="id-ID" sz="1100">
                        <a:latin typeface="Calibri"/>
                        <a:ea typeface="Calibri"/>
                        <a:cs typeface="Times New Roman"/>
                      </a:endParaRPr>
                    </a:p>
                  </a:txBody>
                  <a:tcPr marL="53474" marR="5347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100">
                        <a:latin typeface="Times New Roman"/>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100" dirty="0">
                          <a:latin typeface="Times New Roman"/>
                          <a:ea typeface="Calibri"/>
                          <a:cs typeface="Times New Roman"/>
                        </a:rPr>
                        <a:t>10</a:t>
                      </a:r>
                      <a:endParaRPr lang="id-ID" sz="1100" dirty="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100" dirty="0">
                          <a:latin typeface="Times New Roman"/>
                          <a:ea typeface="Calibri"/>
                          <a:cs typeface="Times New Roman"/>
                        </a:rPr>
                        <a:t>SK/Sert/Dok.</a:t>
                      </a:r>
                      <a:endParaRPr lang="id-ID" sz="1100" dirty="0">
                        <a:latin typeface="Calibri"/>
                        <a:ea typeface="Calibri"/>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40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a:t>
            </a:r>
            <a:r>
              <a:rPr kumimoji="0" lang="id-ID" sz="1200" b="1" i="0" u="none" strike="noStrike" cap="none" normalizeH="0" baseline="0" smtClean="0" bmk="">
                <a:ln>
                  <a:noFill/>
                </a:ln>
                <a:solidFill>
                  <a:schemeClr val="tx1"/>
                </a:solidFill>
                <a:effectLst/>
                <a:latin typeface="Times New Roman" pitchFamily="18" charset="0"/>
                <a:ea typeface="Calibri" pitchFamily="34" charset="0"/>
                <a:cs typeface="Times New Roman" pitchFamily="18" charset="0"/>
              </a:rPr>
              <a:t>abel 5. Kegiatan Bidang Kepedulian Sosial</a:t>
            </a:r>
            <a:endParaRPr kumimoji="0" lang="id-ID"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928662" y="571480"/>
          <a:ext cx="5934075" cy="3291840"/>
        </p:xfrm>
        <a:graphic>
          <a:graphicData uri="http://schemas.openxmlformats.org/drawingml/2006/table">
            <a:tbl>
              <a:tblPr/>
              <a:tblGrid>
                <a:gridCol w="446658"/>
                <a:gridCol w="1169304"/>
                <a:gridCol w="899025"/>
                <a:gridCol w="1437045"/>
                <a:gridCol w="723281"/>
                <a:gridCol w="1258762"/>
              </a:tblGrid>
              <a:tr h="0">
                <a:tc>
                  <a:txBody>
                    <a:bodyPr/>
                    <a:lstStyle/>
                    <a:p>
                      <a:pPr algn="ctr">
                        <a:lnSpc>
                          <a:spcPct val="150000"/>
                        </a:lnSpc>
                        <a:spcAft>
                          <a:spcPts val="0"/>
                        </a:spcAft>
                      </a:pPr>
                      <a:r>
                        <a:rPr lang="id-ID" sz="1200" dirty="0">
                          <a:latin typeface="Times New Roman"/>
                          <a:ea typeface="Calibri"/>
                          <a:cs typeface="Times New Roman"/>
                        </a:rPr>
                        <a:t>No.</a:t>
                      </a:r>
                      <a:endParaRPr lang="id-ID"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Kegiatan</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dirty="0">
                          <a:latin typeface="Times New Roman"/>
                          <a:ea typeface="Calibri"/>
                          <a:cs typeface="Times New Roman"/>
                        </a:rPr>
                        <a:t>Tingkat</a:t>
                      </a:r>
                      <a:endParaRPr lang="id-ID"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Partisipasi dan /Prestasi</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Nilai skp</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50000"/>
                        </a:lnSpc>
                        <a:spcAft>
                          <a:spcPts val="0"/>
                        </a:spcAft>
                      </a:pPr>
                      <a:r>
                        <a:rPr lang="id-ID" sz="1200">
                          <a:latin typeface="Times New Roman"/>
                          <a:ea typeface="Calibri"/>
                          <a:cs typeface="Times New Roman"/>
                        </a:rPr>
                        <a:t>Bukti Penilaian</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r>
              <a:tr h="0">
                <a:tc>
                  <a:txBody>
                    <a:bodyPr/>
                    <a:lstStyle/>
                    <a:p>
                      <a:pPr algn="ctr">
                        <a:lnSpc>
                          <a:spcPct val="150000"/>
                        </a:lnSpc>
                        <a:spcAft>
                          <a:spcPts val="0"/>
                        </a:spcAft>
                      </a:pPr>
                      <a:r>
                        <a:rPr lang="id-ID" sz="1200">
                          <a:latin typeface="Times New Roman"/>
                          <a:ea typeface="Calibri"/>
                          <a:cs typeface="Times New Roman"/>
                        </a:rPr>
                        <a:t>1.</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Upacara/Apel</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Daftar Hadir</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id-ID" sz="1200">
                          <a:latin typeface="Times New Roman"/>
                          <a:ea typeface="Calibri"/>
                          <a:cs typeface="Times New Roman"/>
                        </a:rPr>
                        <a:t>2.</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Berpartisipasi dalam kegiatan organisasi alumni</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15</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Sert/Daftar Hadir</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id-ID" sz="1200">
                          <a:latin typeface="Times New Roman"/>
                          <a:ea typeface="Calibri"/>
                          <a:cs typeface="Times New Roman"/>
                        </a:rPr>
                        <a:t>3.</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Melakukan kunjungan/studi banding</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20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Sert/Daftar Hadir</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id-ID" sz="1200">
                          <a:latin typeface="Times New Roman"/>
                          <a:ea typeface="Calibri"/>
                          <a:cs typeface="Times New Roman"/>
                        </a:rPr>
                        <a:t>4.</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a:latin typeface="Times New Roman"/>
                          <a:ea typeface="Calibri"/>
                          <a:cs typeface="Times New Roman"/>
                        </a:rPr>
                        <a:t>Magang kerja nonakademik</a:t>
                      </a:r>
                      <a:endParaRPr lang="id-ID"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endParaRPr lang="id-ID"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id-ID" sz="1200">
                          <a:latin typeface="Times New Roman"/>
                          <a:ea typeface="Calibri"/>
                          <a:cs typeface="Times New Roman"/>
                        </a:rPr>
                        <a:t>50</a:t>
                      </a:r>
                      <a:endParaRPr lang="id-ID"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id-ID" sz="1200" dirty="0">
                          <a:latin typeface="Times New Roman"/>
                          <a:ea typeface="Calibri"/>
                          <a:cs typeface="Times New Roman"/>
                        </a:rPr>
                        <a:t>Sert/Surat Keterangan</a:t>
                      </a:r>
                      <a:endParaRPr lang="id-ID"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5058" name="Rectangle 2"/>
          <p:cNvSpPr>
            <a:spLocks noChangeArrowheads="1"/>
          </p:cNvSpPr>
          <p:nvPr/>
        </p:nvSpPr>
        <p:spPr bwMode="auto">
          <a:xfrm>
            <a:off x="0" y="0"/>
            <a:ext cx="1924245"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39750" algn="l"/>
              </a:tabLst>
            </a:pPr>
            <a:endPar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539750" algn="l"/>
              </a:tabLst>
            </a:pPr>
            <a:r>
              <a:rPr kumimoji="0" lang="id-ID"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id-ID" sz="1200" b="1" i="0" u="none" strike="noStrike" cap="none" normalizeH="0" baseline="0" dirty="0" smtClean="0" bmk="">
                <a:ln>
                  <a:noFill/>
                </a:ln>
                <a:solidFill>
                  <a:schemeClr val="tx1"/>
                </a:solidFill>
                <a:effectLst/>
                <a:latin typeface="Times New Roman" pitchFamily="18" charset="0"/>
                <a:ea typeface="Calibri" pitchFamily="34" charset="0"/>
                <a:cs typeface="Times New Roman" pitchFamily="18" charset="0"/>
              </a:rPr>
              <a:t>abel 6. Kegiatan Lainnya</a:t>
            </a:r>
            <a:endParaRPr kumimoji="0" lang="id-ID"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785786" y="4500570"/>
            <a:ext cx="4572000" cy="1754326"/>
          </a:xfrm>
          <a:prstGeom prst="rect">
            <a:avLst/>
          </a:prstGeom>
        </p:spPr>
        <p:txBody>
          <a:bodyPr wrap="square">
            <a:spAutoFit/>
          </a:bodyPr>
          <a:lstStyle/>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Keterangan</a:t>
            </a:r>
            <a:endParaRPr lang="id-ID" sz="1050" dirty="0" smtClean="0">
              <a:latin typeface="Arial" pitchFamily="34" charset="0"/>
              <a:cs typeface="Arial" pitchFamily="34" charset="0"/>
            </a:endParaRPr>
          </a:p>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SK</a:t>
            </a:r>
            <a:r>
              <a:rPr lang="id-ID" dirty="0" smtClean="0">
                <a:latin typeface="Times New Roman" pitchFamily="18" charset="0"/>
                <a:ea typeface="Calibri" pitchFamily="34" charset="0"/>
                <a:cs typeface="Times New Roman" pitchFamily="18" charset="0"/>
              </a:rPr>
              <a:t>	: Surat Keputusan/Keterangan	</a:t>
            </a:r>
            <a:endParaRPr lang="id-ID" dirty="0" smtClean="0">
              <a:latin typeface="Times New Roman" pitchFamily="18" charset="0"/>
              <a:ea typeface="Calibri" pitchFamily="34" charset="0"/>
              <a:cs typeface="Times New Roman" pitchFamily="18" charset="0"/>
            </a:endParaRPr>
          </a:p>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Sert</a:t>
            </a:r>
            <a:r>
              <a:rPr lang="id-ID" dirty="0" smtClean="0">
                <a:latin typeface="Times New Roman" pitchFamily="18" charset="0"/>
                <a:ea typeface="Calibri" pitchFamily="34" charset="0"/>
                <a:cs typeface="Times New Roman" pitchFamily="18" charset="0"/>
              </a:rPr>
              <a:t>	: Sertifikat	</a:t>
            </a:r>
            <a:endParaRPr lang="id-ID" sz="1050" dirty="0" smtClean="0">
              <a:latin typeface="Arial" pitchFamily="34" charset="0"/>
              <a:cs typeface="Arial" pitchFamily="34" charset="0"/>
            </a:endParaRPr>
          </a:p>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SP</a:t>
            </a:r>
            <a:r>
              <a:rPr lang="id-ID" dirty="0" smtClean="0">
                <a:latin typeface="Times New Roman" pitchFamily="18" charset="0"/>
                <a:ea typeface="Calibri" pitchFamily="34" charset="0"/>
                <a:cs typeface="Times New Roman" pitchFamily="18" charset="0"/>
              </a:rPr>
              <a:t>	: Surat Penugasan		</a:t>
            </a:r>
            <a:endParaRPr lang="id-ID" dirty="0" smtClean="0">
              <a:latin typeface="Times New Roman" pitchFamily="18" charset="0"/>
              <a:ea typeface="Calibri" pitchFamily="34" charset="0"/>
              <a:cs typeface="Times New Roman" pitchFamily="18" charset="0"/>
            </a:endParaRPr>
          </a:p>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Dok</a:t>
            </a:r>
            <a:r>
              <a:rPr lang="id-ID" dirty="0" smtClean="0">
                <a:latin typeface="Times New Roman" pitchFamily="18" charset="0"/>
                <a:ea typeface="Calibri" pitchFamily="34" charset="0"/>
                <a:cs typeface="Times New Roman" pitchFamily="18" charset="0"/>
              </a:rPr>
              <a:t>	: Dokumentasi (foto, video, dll.)</a:t>
            </a:r>
            <a:endParaRPr lang="id-ID" sz="1050" dirty="0" smtClean="0">
              <a:latin typeface="Arial" pitchFamily="34" charset="0"/>
              <a:cs typeface="Arial" pitchFamily="34" charset="0"/>
            </a:endParaRPr>
          </a:p>
          <a:p>
            <a:pPr lvl="0" eaLnBrk="0" fontAlgn="base" hangingPunct="0">
              <a:spcBef>
                <a:spcPct val="0"/>
              </a:spcBef>
              <a:spcAft>
                <a:spcPct val="0"/>
              </a:spcAft>
              <a:tabLst>
                <a:tab pos="539750" algn="l"/>
              </a:tabLst>
            </a:pPr>
            <a:r>
              <a:rPr lang="id-ID" b="1" dirty="0" smtClean="0">
                <a:latin typeface="Times New Roman" pitchFamily="18" charset="0"/>
                <a:ea typeface="Calibri" pitchFamily="34" charset="0"/>
                <a:cs typeface="Times New Roman" pitchFamily="18" charset="0"/>
              </a:rPr>
              <a:t>SI</a:t>
            </a:r>
            <a:r>
              <a:rPr lang="id-ID" dirty="0" smtClean="0">
                <a:latin typeface="Times New Roman" pitchFamily="18" charset="0"/>
                <a:ea typeface="Calibri" pitchFamily="34" charset="0"/>
                <a:cs typeface="Times New Roman" pitchFamily="18" charset="0"/>
              </a:rPr>
              <a:t>	: Surat Izin</a:t>
            </a:r>
            <a:endParaRPr lang="id-ID" sz="2800"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IJAZAH, TRANSKRIP AKADEMIK &amp; SKPI </a:t>
            </a:r>
            <a:br>
              <a:rPr lang="id-ID" b="1" dirty="0" smtClean="0"/>
            </a:br>
            <a:endParaRPr lang="id-ID" dirty="0"/>
          </a:p>
        </p:txBody>
      </p:sp>
      <p:sp>
        <p:nvSpPr>
          <p:cNvPr id="3" name="Content Placeholder 2"/>
          <p:cNvSpPr>
            <a:spLocks noGrp="1"/>
          </p:cNvSpPr>
          <p:nvPr>
            <p:ph idx="1"/>
          </p:nvPr>
        </p:nvSpPr>
        <p:spPr>
          <a:xfrm>
            <a:off x="428596" y="1714488"/>
            <a:ext cx="7467600" cy="4525963"/>
          </a:xfrm>
        </p:spPr>
        <p:txBody>
          <a:bodyPr>
            <a:normAutofit fontScale="70000" lnSpcReduction="20000"/>
          </a:bodyPr>
          <a:lstStyle/>
          <a:p>
            <a:pPr algn="just"/>
            <a:r>
              <a:rPr lang="id-ID" b="1" dirty="0" smtClean="0"/>
              <a:t>Ijaza adalah dokumen pengakuan prestasi belajar dan/atau penyelesaian suatu jenjang pendidikan tinggi setelah lulus ujian yang diselenggarakan oleh perguruan tinggi. </a:t>
            </a:r>
          </a:p>
          <a:p>
            <a:pPr algn="just"/>
            <a:r>
              <a:rPr lang="id-ID" b="1" dirty="0" smtClean="0"/>
              <a:t>Transkrip Akademik adalah dokumen yang berisi semua mata kuliah yang telah ditempuh dan lulus, bobot sks, dan nilai yang telah diperoleh mulai dari semester pertama sampai dengan semster akhir dan indeks prestasi.</a:t>
            </a:r>
          </a:p>
          <a:p>
            <a:pPr algn="just"/>
            <a:r>
              <a:rPr lang="id-ID" b="1" dirty="0" smtClean="0"/>
              <a:t>Surat Keterangan Pendamping Ijazah yang selanjutnya disingkat SKPI adalah dokumen yang memuat informasi tentang pencapaian akademik atau kualifikasi dari lulusan pendidikan bergelar. </a:t>
            </a:r>
          </a:p>
          <a:p>
            <a:pPr lvl="0" algn="just"/>
            <a:r>
              <a:rPr lang="id-ID" dirty="0" smtClean="0"/>
              <a:t>PERMENDIKBUD RI </a:t>
            </a:r>
            <a:r>
              <a:rPr lang="en-US" dirty="0" smtClean="0"/>
              <a:t>No</a:t>
            </a:r>
            <a:r>
              <a:rPr lang="id-ID" dirty="0" smtClean="0"/>
              <a:t>mor</a:t>
            </a:r>
            <a:r>
              <a:rPr lang="en-US" dirty="0" smtClean="0"/>
              <a:t> 81 </a:t>
            </a:r>
            <a:r>
              <a:rPr lang="en-US" dirty="0" err="1" smtClean="0"/>
              <a:t>Tahun</a:t>
            </a:r>
            <a:r>
              <a:rPr lang="en-US" dirty="0" smtClean="0"/>
              <a:t> 2014</a:t>
            </a:r>
            <a:r>
              <a:rPr lang="id-ID" dirty="0" smtClean="0"/>
              <a:t>, pasal 5 “ijazah diberikan kepada lulusan perguruan tinggi disertai paling sedikit dengan transkrip nilai dan SKPI”</a:t>
            </a:r>
          </a:p>
          <a:p>
            <a:pPr algn="just"/>
            <a:endParaRPr lang="id-ID" b="1" dirty="0" smtClean="0"/>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smtClean="0"/>
              <a:t>Pemberlakuan Surat Keterangan Pendamping Ijazah (SKPI) bertujuan:</a:t>
            </a:r>
            <a:endParaRPr lang="id-ID" sz="3200" dirty="0"/>
          </a:p>
        </p:txBody>
      </p:sp>
      <p:sp>
        <p:nvSpPr>
          <p:cNvPr id="3" name="Content Placeholder 2"/>
          <p:cNvSpPr>
            <a:spLocks noGrp="1"/>
          </p:cNvSpPr>
          <p:nvPr>
            <p:ph idx="1"/>
          </p:nvPr>
        </p:nvSpPr>
        <p:spPr/>
        <p:txBody>
          <a:bodyPr>
            <a:normAutofit fontScale="77500" lnSpcReduction="20000"/>
          </a:bodyPr>
          <a:lstStyle/>
          <a:p>
            <a:pPr algn="just"/>
            <a:r>
              <a:rPr lang="id-ID" dirty="0" smtClean="0"/>
              <a:t>meningkatkan partisipasi mahasiswa dalam kegiatan-kegiatan kemahasiswaan; </a:t>
            </a:r>
          </a:p>
          <a:p>
            <a:pPr algn="just"/>
            <a:r>
              <a:rPr lang="id-ID" dirty="0" smtClean="0"/>
              <a:t>meningkatkan kemampuan kepemimpinan, kerjasama, dan komunikasi mahasiswa; </a:t>
            </a:r>
          </a:p>
          <a:p>
            <a:pPr algn="just"/>
            <a:r>
              <a:rPr lang="id-ID" dirty="0" smtClean="0"/>
              <a:t>memberikan pengakuan dan penghargaan terhadap aktivitas pembelajaran dan prestasi mahasiswa</a:t>
            </a:r>
          </a:p>
          <a:p>
            <a:pPr algn="just"/>
            <a:r>
              <a:rPr lang="id-ID" dirty="0" smtClean="0"/>
              <a:t>mengetahui semua aktivitas yang pernah diikuti dan semua prestasi yang pernah diperoleh setiap mahasiswa selama menempuh pendidikan di UNIHAZ; </a:t>
            </a:r>
          </a:p>
          <a:p>
            <a:pPr algn="just"/>
            <a:r>
              <a:rPr lang="id-ID" dirty="0" smtClean="0"/>
              <a:t>menyediakan dokumen yang disertai bukti-bukti otentik tentang segala aktivitas dan semua prestasi tersebut yang penting bagi pemangku kepentingan ketika memasuki dunia kerja.</a:t>
            </a:r>
          </a:p>
          <a:p>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 pemberlakuan SKPI </a:t>
            </a:r>
            <a:endParaRPr lang="id-ID" dirty="0"/>
          </a:p>
        </p:txBody>
      </p:sp>
      <p:sp>
        <p:nvSpPr>
          <p:cNvPr id="3" name="Content Placeholder 2"/>
          <p:cNvSpPr>
            <a:spLocks noGrp="1"/>
          </p:cNvSpPr>
          <p:nvPr>
            <p:ph idx="1"/>
          </p:nvPr>
        </p:nvSpPr>
        <p:spPr/>
        <p:txBody>
          <a:bodyPr>
            <a:normAutofit fontScale="47500" lnSpcReduction="20000"/>
          </a:bodyPr>
          <a:lstStyle/>
          <a:p>
            <a:pPr algn="just">
              <a:buNone/>
            </a:pPr>
            <a:r>
              <a:rPr lang="id-ID" dirty="0" smtClean="0"/>
              <a:t>Bagi lulusan:</a:t>
            </a:r>
          </a:p>
          <a:p>
            <a:pPr lvl="0" algn="just"/>
            <a:r>
              <a:rPr lang="id-ID" dirty="0" smtClean="0"/>
              <a:t>Merupakan dokumen tambahan yang menyatakan kemampuan kerja, penguasaan pengetahuan, dan sikap/moral seorang lulusan yang lebih mudah dimengerti oleh pihak pengguna di dalam maupun luar negeri dibandingkan dengan membaca transkrip;</a:t>
            </a:r>
          </a:p>
          <a:p>
            <a:pPr lvl="0" algn="just"/>
            <a:r>
              <a:rPr lang="id-ID" dirty="0" smtClean="0"/>
              <a:t>Merupakan penjelasan yang obyektif dari prestasi dan kompetensi pemegangnya; </a:t>
            </a:r>
          </a:p>
          <a:p>
            <a:pPr lvl="0" algn="just"/>
            <a:r>
              <a:rPr lang="id-ID" dirty="0" smtClean="0"/>
              <a:t>Meningkatkan kelayakan kerja (</a:t>
            </a:r>
            <a:r>
              <a:rPr lang="id-ID" i="1" dirty="0" smtClean="0"/>
              <a:t>employability</a:t>
            </a:r>
            <a:r>
              <a:rPr lang="id-ID" dirty="0" smtClean="0"/>
              <a:t>) terlepas dari kekakuan jenis dan jenjang program studi. </a:t>
            </a:r>
          </a:p>
          <a:p>
            <a:pPr lvl="0" algn="just">
              <a:buNone/>
            </a:pPr>
            <a:endParaRPr lang="id-ID" dirty="0" smtClean="0"/>
          </a:p>
          <a:p>
            <a:pPr algn="just">
              <a:buNone/>
            </a:pPr>
            <a:r>
              <a:rPr lang="id-ID" dirty="0" smtClean="0"/>
              <a:t>Bagi institusi:</a:t>
            </a:r>
          </a:p>
          <a:p>
            <a:pPr lvl="0" algn="just"/>
            <a:r>
              <a:rPr lang="id-ID" dirty="0" smtClean="0"/>
              <a:t>Menyediakan penjelasan terkait dengan kualifikasi lulusan, yang lebih mudah dimengerti oleh masyarakat dibandingkan dengan membaca transkrip; </a:t>
            </a:r>
          </a:p>
          <a:p>
            <a:pPr lvl="0" algn="just"/>
            <a:r>
              <a:rPr lang="id-ID" dirty="0" smtClean="0"/>
              <a:t>Meningkatkan akuntabilitas penyelenggaraan program dengan pernyataan capaian pembelajaran suatu program yang transparan. </a:t>
            </a:r>
          </a:p>
          <a:p>
            <a:pPr lvl="0" algn="just"/>
            <a:r>
              <a:rPr lang="id-ID" dirty="0" smtClean="0"/>
              <a:t>Menyatakan bahwa institusi pendidikan berada dalam kerangka kualifikasi nasional yang diakui secara nasional dan dapat disandingkan dengan program pada institusi luar negeri melalui </a:t>
            </a:r>
            <a:r>
              <a:rPr lang="id-ID" i="1" dirty="0" smtClean="0"/>
              <a:t>qualification</a:t>
            </a:r>
            <a:r>
              <a:rPr lang="id-ID" dirty="0" smtClean="0"/>
              <a:t> </a:t>
            </a:r>
            <a:r>
              <a:rPr lang="id-ID" i="1" dirty="0" smtClean="0"/>
              <a:t>framework</a:t>
            </a:r>
            <a:r>
              <a:rPr lang="id-ID" dirty="0" smtClean="0"/>
              <a:t> masing-masing negara; </a:t>
            </a:r>
          </a:p>
          <a:p>
            <a:pPr lvl="0" algn="just"/>
            <a:r>
              <a:rPr lang="id-ID" dirty="0" smtClean="0"/>
              <a:t>Meningkatkan pemahaman tentang kualifikasi pendidikan yang dikeluarkan pada konteks pendidikan yang berbeda-beda.</a:t>
            </a:r>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b="1" dirty="0" smtClean="0"/>
              <a:t>KETENTUAN</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62500" lnSpcReduction="20000"/>
          </a:bodyPr>
          <a:lstStyle/>
          <a:p>
            <a:endParaRPr lang="id-ID" dirty="0" smtClean="0"/>
          </a:p>
          <a:p>
            <a:pPr lvl="0" algn="just"/>
            <a:r>
              <a:rPr lang="id-ID" dirty="0" smtClean="0"/>
              <a:t>SKPI dikeluarkan oleh institusi pendidikan tinggi yang berwenang mengeluarkan ijazah sesuai dengan paraturan perundang-undangan yang berlaku. </a:t>
            </a:r>
          </a:p>
          <a:p>
            <a:pPr lvl="0" algn="just"/>
            <a:r>
              <a:rPr lang="id-ID" dirty="0" smtClean="0"/>
              <a:t>SKPI hanya diterbitkan setelah mahasiswa dinyatakan lulus dari suatu program studi secara resmi oleh Perguruan Tinggi. </a:t>
            </a:r>
          </a:p>
          <a:p>
            <a:pPr lvl="0" algn="just"/>
            <a:r>
              <a:rPr lang="id-ID" dirty="0" smtClean="0"/>
              <a:t>SKPI diterbitkan dalam Bahasa Indonesia dan Bahasa Inggris. </a:t>
            </a:r>
          </a:p>
          <a:p>
            <a:pPr lvl="0" algn="just"/>
            <a:r>
              <a:rPr lang="id-ID" dirty="0" smtClean="0"/>
              <a:t>Penulisan dua bahasa juga memungkinkan para sarjana sendiri bisa mengakses pasar kerja global, setidaknya di seluruh negara ASEAN.</a:t>
            </a:r>
          </a:p>
          <a:p>
            <a:pPr lvl="0" algn="just"/>
            <a:r>
              <a:rPr lang="id-ID" dirty="0" smtClean="0"/>
              <a:t>SKPI yang asli diterbitkan mengunakan kertas khusus </a:t>
            </a:r>
            <a:r>
              <a:rPr lang="id-ID" i="1" dirty="0" smtClean="0"/>
              <a:t>(barcode/hallogram security paper)</a:t>
            </a:r>
            <a:r>
              <a:rPr lang="id-ID" dirty="0" smtClean="0"/>
              <a:t> berlogo Perguruan Tinggi, yang diterbitkan secara khusus oleh Perguruan Tinggi.</a:t>
            </a:r>
          </a:p>
          <a:p>
            <a:pPr lvl="0" algn="just"/>
            <a:r>
              <a:rPr lang="id-ID" dirty="0" smtClean="0"/>
              <a:t>Penerima SKPI dicantumkan dalam situs resmi Perguruan Tinggi.</a:t>
            </a:r>
          </a:p>
          <a:p>
            <a:pPr lvl="0" algn="just"/>
            <a:r>
              <a:rPr lang="id-ID" dirty="0" smtClean="0"/>
              <a:t>SKPI disahkan oleh Rektor UNIHAZ dan Dekan.</a:t>
            </a:r>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b="1" dirty="0" smtClean="0"/>
              <a:t>KEGIATAN KEMAHASISWAAN DAN SURAT KETERANGAN PENDAMPING IJAZAH</a:t>
            </a:r>
            <a:endParaRPr lang="id-ID" sz="2400" dirty="0"/>
          </a:p>
        </p:txBody>
      </p:sp>
      <p:sp>
        <p:nvSpPr>
          <p:cNvPr id="3" name="Content Placeholder 2"/>
          <p:cNvSpPr>
            <a:spLocks noGrp="1"/>
          </p:cNvSpPr>
          <p:nvPr>
            <p:ph idx="1"/>
          </p:nvPr>
        </p:nvSpPr>
        <p:spPr/>
        <p:txBody>
          <a:bodyPr>
            <a:normAutofit fontScale="70000" lnSpcReduction="20000"/>
          </a:bodyPr>
          <a:lstStyle/>
          <a:p>
            <a:pPr lvl="0" algn="just"/>
            <a:r>
              <a:rPr lang="id-ID" dirty="0" smtClean="0"/>
              <a:t>Kegiatan Kemahasiswaan</a:t>
            </a:r>
          </a:p>
          <a:p>
            <a:pPr lvl="0" algn="just"/>
            <a:r>
              <a:rPr lang="id-ID" dirty="0" smtClean="0"/>
              <a:t>Pencatatan Kegiatan Kemahasiswaan</a:t>
            </a:r>
          </a:p>
          <a:p>
            <a:pPr algn="just">
              <a:buNone/>
            </a:pPr>
            <a:r>
              <a:rPr lang="id-ID" dirty="0" smtClean="0"/>
              <a:t>	Pencatatan hasil kegiatan kemahasiswaan dimasukkan dalam Surat Keterangan Pendamping Ijazah, yang disingkat SKPI.</a:t>
            </a:r>
          </a:p>
          <a:p>
            <a:pPr lvl="0" algn="just"/>
            <a:r>
              <a:rPr lang="id-ID" dirty="0" smtClean="0"/>
              <a:t>Pengertian Surat Keterangan Pendamping Ijazah</a:t>
            </a:r>
          </a:p>
          <a:p>
            <a:pPr algn="just">
              <a:buNone/>
            </a:pPr>
            <a:r>
              <a:rPr lang="id-ID" dirty="0" smtClean="0"/>
              <a:t>	Surat Keterangan Pendamping Ijazah (SKPI) adalah transkrip untuk menyatakan pengakuan prestasi pengembangan </a:t>
            </a:r>
            <a:r>
              <a:rPr lang="id-ID" i="1" dirty="0" smtClean="0"/>
              <a:t>softskills</a:t>
            </a:r>
            <a:r>
              <a:rPr lang="id-ID" dirty="0" smtClean="0"/>
              <a:t> kemahasiswaan dengan beban kegiatan mahasiswa yang dinyatakan dalam satuan kredit prestasi (skp).</a:t>
            </a:r>
          </a:p>
          <a:p>
            <a:pPr lvl="0" algn="just"/>
            <a:r>
              <a:rPr lang="id-ID" dirty="0" smtClean="0"/>
              <a:t>Pengertian Satuan Kredit Prestasi</a:t>
            </a:r>
          </a:p>
          <a:p>
            <a:pPr algn="just">
              <a:buNone/>
            </a:pPr>
            <a:r>
              <a:rPr lang="id-ID" dirty="0" smtClean="0"/>
              <a:t>	Satuan kredit prestasi adalah nilai kredit yang ditetapkan sebagai penghargaan kepada mahasiswa setelah mengikuti kegiatan kemahasiswaan.</a:t>
            </a:r>
          </a:p>
          <a:p>
            <a:pPr lvl="0"/>
            <a:endParaRPr lang="id-ID" dirty="0" smtClean="0"/>
          </a:p>
          <a:p>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sz="3100" dirty="0" smtClean="0"/>
              <a:t>Surat Keterangan Pendamping Ijazah (SKPI) memiliki karakteristik sebagai berikut:</a:t>
            </a:r>
            <a:r>
              <a:rPr lang="id-ID" dirty="0" smtClean="0"/>
              <a:t/>
            </a:r>
            <a:br>
              <a:rPr lang="id-ID" dirty="0" smtClean="0"/>
            </a:br>
            <a:endParaRPr lang="id-ID" dirty="0"/>
          </a:p>
        </p:txBody>
      </p:sp>
      <p:sp>
        <p:nvSpPr>
          <p:cNvPr id="3" name="Content Placeholder 2"/>
          <p:cNvSpPr>
            <a:spLocks noGrp="1"/>
          </p:cNvSpPr>
          <p:nvPr>
            <p:ph idx="1"/>
          </p:nvPr>
        </p:nvSpPr>
        <p:spPr>
          <a:xfrm>
            <a:off x="457200" y="1600200"/>
            <a:ext cx="8543956" cy="4525963"/>
          </a:xfrm>
        </p:spPr>
        <p:txBody>
          <a:bodyPr>
            <a:normAutofit/>
          </a:bodyPr>
          <a:lstStyle/>
          <a:p>
            <a:pPr lvl="0"/>
            <a:r>
              <a:rPr lang="id-ID" dirty="0" smtClean="0"/>
              <a:t>Setiap kegiatan kemahasiswaan memiliki satuan kredit prestasi (skp) yang berlainan tergantung pada nilai kegiatan yang diikuti.</a:t>
            </a:r>
          </a:p>
          <a:p>
            <a:pPr lvl="0"/>
            <a:r>
              <a:rPr lang="id-ID" dirty="0" smtClean="0"/>
              <a:t>Besaran satuan kredit prestasi untuk masing-masing kegiatan kemahasiswaan ditentukan atas besarnya usaha untuk mengikuti aktivitas yang diperoleh dalam bidang-bidang kegiatan kemahasiswaan.</a:t>
            </a:r>
          </a:p>
          <a:p>
            <a:endParaRPr lang="id-ID"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651</TotalTime>
  <Words>2694</Words>
  <Application>Microsoft Office PowerPoint</Application>
  <PresentationFormat>On-screen Show (4:3)</PresentationFormat>
  <Paragraphs>1003</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Technic</vt:lpstr>
      <vt:lpstr>UNIVERSITAS  PROF. DR. HAZAIRIN, SH lembaga penjaminan mutu (LPM) 28 Februari 2018 </vt:lpstr>
      <vt:lpstr>DASAR PEMIKIRAN </vt:lpstr>
      <vt:lpstr>DASAR HUKUM </vt:lpstr>
      <vt:lpstr>IJAZAH, TRANSKRIP AKADEMIK &amp; SKPI  </vt:lpstr>
      <vt:lpstr>Pemberlakuan Surat Keterangan Pendamping Ijazah (SKPI) bertujuan:</vt:lpstr>
      <vt:lpstr>MANFAAT pemberlakuan SKPI </vt:lpstr>
      <vt:lpstr>KETENTUAN </vt:lpstr>
      <vt:lpstr>KEGIATAN KEMAHASISWAAN DAN SURAT KETERANGAN PENDAMPING IJAZAH</vt:lpstr>
      <vt:lpstr>Surat Keterangan Pendamping Ijazah (SKPI) memiliki karakteristik sebagai berikut: </vt:lpstr>
      <vt:lpstr>Kedudukan dan Distribusi Nilai Kegiatan Satuan Kredit Prestasi </vt:lpstr>
      <vt:lpstr>Slide 11</vt:lpstr>
      <vt:lpstr>PELAKSANAAN DAN BIDANG KEGIATAN KEMAHASISWAAN   </vt:lpstr>
      <vt:lpstr>Sistem penilaian kegiatan kemahasiswaan didasarkan pada bidang-bidang berikut: </vt:lpstr>
      <vt:lpstr>Kriteria predikat pada transkrip SKPI sebagai berikut: </vt:lpstr>
      <vt:lpstr>Nilai kegiatan kemahasiswaan dinyatakan valid apabila bukti keikutsertaan ditandatangani oleh salah satu pihak berikut: </vt:lpstr>
      <vt:lpstr>Penilaian skp dilakukan berdasarkan bukti-bukti sebagai berikut: </vt:lpstr>
      <vt:lpstr>Administrasi proses pengisian SKPI</vt:lpstr>
      <vt:lpstr>  Penilainan Kegiatan dalam skp    Kegiatan wajib Universitas</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UNIVERSITAS PROF. DR. HAZAIRIN, SH 28 Februari 2018</dc:title>
  <dc:creator>AIPT E</dc:creator>
  <cp:lastModifiedBy>AIPT E</cp:lastModifiedBy>
  <cp:revision>9</cp:revision>
  <dcterms:created xsi:type="dcterms:W3CDTF">2018-02-26T02:06:51Z</dcterms:created>
  <dcterms:modified xsi:type="dcterms:W3CDTF">2018-03-05T03:37:34Z</dcterms:modified>
</cp:coreProperties>
</file>